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7"/>
  </p:notesMasterIdLst>
  <p:sldIdLst>
    <p:sldId id="256" r:id="rId2"/>
    <p:sldId id="258" r:id="rId3"/>
    <p:sldId id="259" r:id="rId4"/>
    <p:sldId id="304" r:id="rId5"/>
    <p:sldId id="366" r:id="rId6"/>
    <p:sldId id="382" r:id="rId7"/>
    <p:sldId id="369" r:id="rId8"/>
    <p:sldId id="307" r:id="rId9"/>
    <p:sldId id="327" r:id="rId10"/>
    <p:sldId id="370" r:id="rId11"/>
    <p:sldId id="371" r:id="rId12"/>
    <p:sldId id="314" r:id="rId13"/>
    <p:sldId id="396" r:id="rId14"/>
    <p:sldId id="377" r:id="rId15"/>
    <p:sldId id="378" r:id="rId16"/>
    <p:sldId id="379" r:id="rId17"/>
    <p:sldId id="383" r:id="rId18"/>
    <p:sldId id="384" r:id="rId19"/>
    <p:sldId id="397" r:id="rId20"/>
    <p:sldId id="398" r:id="rId21"/>
    <p:sldId id="381" r:id="rId22"/>
    <p:sldId id="380" r:id="rId23"/>
    <p:sldId id="386" r:id="rId24"/>
    <p:sldId id="385" r:id="rId25"/>
    <p:sldId id="399" r:id="rId26"/>
    <p:sldId id="400" r:id="rId27"/>
    <p:sldId id="388" r:id="rId28"/>
    <p:sldId id="389" r:id="rId29"/>
    <p:sldId id="390" r:id="rId30"/>
    <p:sldId id="393" r:id="rId31"/>
    <p:sldId id="394" r:id="rId32"/>
    <p:sldId id="391" r:id="rId33"/>
    <p:sldId id="401" r:id="rId34"/>
    <p:sldId id="317" r:id="rId35"/>
    <p:sldId id="319" r:id="rId36"/>
  </p:sldIdLst>
  <p:sldSz cx="9144000" cy="5143500" type="screen16x9"/>
  <p:notesSz cx="6858000" cy="9144000"/>
  <p:embeddedFontLst>
    <p:embeddedFont>
      <p:font typeface="Source Sans Pro" charset="0"/>
      <p:regular r:id="rId38"/>
    </p:embeddedFont>
    <p:embeddedFont>
      <p:font typeface="Reem Kufi"/>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5A70596-F775-4ADC-8D03-B4C62E138D36}">
  <a:tblStyle styleId="{25A70596-F775-4ADC-8D03-B4C62E138D3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2" autoAdjust="0"/>
    <p:restoredTop sz="85507" autoAdjust="0"/>
  </p:normalViewPr>
  <p:slideViewPr>
    <p:cSldViewPr snapToGrid="0">
      <p:cViewPr>
        <p:scale>
          <a:sx n="80" d="100"/>
          <a:sy n="80" d="100"/>
        </p:scale>
        <p:origin x="-1098"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80311244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855186e73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855186e73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837852887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837852887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87442ffb1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87442ffb1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7837852887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7837852887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87442ffb1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87442ffb1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87442ffb1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87442ffb1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87442ffb1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87442ffb1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837852887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7837852887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92850" y="2257100"/>
            <a:ext cx="5958300" cy="943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5200"/>
              <a:buNone/>
              <a:defRPr sz="5200">
                <a:solidFill>
                  <a:schemeClr val="lt2"/>
                </a:solidFill>
              </a:defRPr>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a:endParaRPr/>
          </a:p>
        </p:txBody>
      </p:sp>
      <p:sp>
        <p:nvSpPr>
          <p:cNvPr id="10" name="Google Shape;10;p2"/>
          <p:cNvSpPr txBox="1">
            <a:spLocks noGrp="1"/>
          </p:cNvSpPr>
          <p:nvPr>
            <p:ph type="subTitle" idx="1"/>
          </p:nvPr>
        </p:nvSpPr>
        <p:spPr>
          <a:xfrm>
            <a:off x="2617650" y="1786700"/>
            <a:ext cx="3908700" cy="470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800"/>
              <a:buFont typeface="Source Sans Pro"/>
              <a:buNone/>
              <a:defRPr>
                <a:latin typeface="Source Sans Pro"/>
                <a:ea typeface="Source Sans Pro"/>
                <a:cs typeface="Source Sans Pro"/>
                <a:sym typeface="Source Sans Pr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900108">
            <a:off x="7586327" y="3667699"/>
            <a:ext cx="1802354" cy="1802354"/>
          </a:xfrm>
          <a:custGeom>
            <a:avLst/>
            <a:gdLst/>
            <a:ahLst/>
            <a:cxnLst/>
            <a:rect l="l" t="t" r="r" b="b"/>
            <a:pathLst>
              <a:path w="80403" h="80403" extrusionOk="0">
                <a:moveTo>
                  <a:pt x="80402" y="0"/>
                </a:moveTo>
                <a:cubicBezTo>
                  <a:pt x="36029" y="0"/>
                  <a:pt x="0" y="36095"/>
                  <a:pt x="0" y="80403"/>
                </a:cubicBezTo>
                <a:lnTo>
                  <a:pt x="30598" y="80403"/>
                </a:lnTo>
                <a:cubicBezTo>
                  <a:pt x="30598" y="52918"/>
                  <a:pt x="52983" y="30664"/>
                  <a:pt x="80402" y="30664"/>
                </a:cubicBezTo>
                <a:lnTo>
                  <a:pt x="80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0"/>
            <a:ext cx="1540587" cy="1540521"/>
          </a:xfrm>
          <a:custGeom>
            <a:avLst/>
            <a:gdLst/>
            <a:ahLst/>
            <a:cxnLst/>
            <a:rect l="l" t="t" r="r" b="b"/>
            <a:pathLst>
              <a:path w="23248" h="23247" extrusionOk="0">
                <a:moveTo>
                  <a:pt x="1" y="0"/>
                </a:moveTo>
                <a:lnTo>
                  <a:pt x="1" y="23247"/>
                </a:lnTo>
                <a:cubicBezTo>
                  <a:pt x="12783" y="23247"/>
                  <a:pt x="23247" y="12849"/>
                  <a:pt x="23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hasCustomPrompt="1"/>
          </p:nvPr>
        </p:nvSpPr>
        <p:spPr>
          <a:xfrm>
            <a:off x="3781075" y="1635450"/>
            <a:ext cx="1714500" cy="973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None/>
              <a:defRPr sz="6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5" name="Google Shape;15;p3"/>
          <p:cNvSpPr txBox="1">
            <a:spLocks noGrp="1"/>
          </p:cNvSpPr>
          <p:nvPr>
            <p:ph type="title" idx="2"/>
          </p:nvPr>
        </p:nvSpPr>
        <p:spPr>
          <a:xfrm>
            <a:off x="2343300" y="2406625"/>
            <a:ext cx="4457700" cy="60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3000"/>
              <a:buNone/>
              <a:defRPr sz="3000">
                <a:solidFill>
                  <a:schemeClr val="lt2"/>
                </a:solidFill>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16" name="Google Shape;16;p3"/>
          <p:cNvSpPr/>
          <p:nvPr/>
        </p:nvSpPr>
        <p:spPr>
          <a:xfrm>
            <a:off x="3515050" y="540000"/>
            <a:ext cx="4908900" cy="227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720000" y="4341175"/>
            <a:ext cx="4908900" cy="227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0" y="0"/>
            <a:ext cx="1540587" cy="1540521"/>
          </a:xfrm>
          <a:custGeom>
            <a:avLst/>
            <a:gdLst/>
            <a:ahLst/>
            <a:cxnLst/>
            <a:rect l="l" t="t" r="r" b="b"/>
            <a:pathLst>
              <a:path w="23248" h="23247" extrusionOk="0">
                <a:moveTo>
                  <a:pt x="1" y="0"/>
                </a:moveTo>
                <a:lnTo>
                  <a:pt x="1" y="23247"/>
                </a:lnTo>
                <a:cubicBezTo>
                  <a:pt x="12783" y="23247"/>
                  <a:pt x="23247" y="12849"/>
                  <a:pt x="23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rot="10800000">
            <a:off x="7603425" y="3602975"/>
            <a:ext cx="1540587" cy="1540521"/>
          </a:xfrm>
          <a:custGeom>
            <a:avLst/>
            <a:gdLst/>
            <a:ahLst/>
            <a:cxnLst/>
            <a:rect l="l" t="t" r="r" b="b"/>
            <a:pathLst>
              <a:path w="23248" h="23247" extrusionOk="0">
                <a:moveTo>
                  <a:pt x="1" y="0"/>
                </a:moveTo>
                <a:lnTo>
                  <a:pt x="1" y="23247"/>
                </a:lnTo>
                <a:cubicBezTo>
                  <a:pt x="12783" y="23247"/>
                  <a:pt x="23247" y="12849"/>
                  <a:pt x="23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subTitle" idx="1"/>
          </p:nvPr>
        </p:nvSpPr>
        <p:spPr>
          <a:xfrm>
            <a:off x="2343300" y="2895900"/>
            <a:ext cx="4457700" cy="4560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46"/>
        <p:cNvGrpSpPr/>
        <p:nvPr/>
      </p:nvGrpSpPr>
      <p:grpSpPr>
        <a:xfrm>
          <a:off x="0" y="0"/>
          <a:ext cx="0" cy="0"/>
          <a:chOff x="0" y="0"/>
          <a:chExt cx="0" cy="0"/>
        </a:xfrm>
      </p:grpSpPr>
      <p:sp>
        <p:nvSpPr>
          <p:cNvPr id="47" name="Google Shape;47;p9"/>
          <p:cNvSpPr txBox="1">
            <a:spLocks noGrp="1"/>
          </p:cNvSpPr>
          <p:nvPr>
            <p:ph type="body" idx="1"/>
          </p:nvPr>
        </p:nvSpPr>
        <p:spPr>
          <a:xfrm>
            <a:off x="4312575" y="1188025"/>
            <a:ext cx="3790500" cy="32313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8" name="Google Shape;48;p9"/>
          <p:cNvSpPr/>
          <p:nvPr/>
        </p:nvSpPr>
        <p:spPr>
          <a:xfrm>
            <a:off x="3515050" y="540000"/>
            <a:ext cx="4908900" cy="22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p:nvPr/>
        </p:nvSpPr>
        <p:spPr>
          <a:xfrm rot="-900108" flipH="1">
            <a:off x="-152805" y="3667699"/>
            <a:ext cx="1802354" cy="1802354"/>
          </a:xfrm>
          <a:custGeom>
            <a:avLst/>
            <a:gdLst/>
            <a:ahLst/>
            <a:cxnLst/>
            <a:rect l="l" t="t" r="r" b="b"/>
            <a:pathLst>
              <a:path w="80403" h="80403" extrusionOk="0">
                <a:moveTo>
                  <a:pt x="80402" y="0"/>
                </a:moveTo>
                <a:cubicBezTo>
                  <a:pt x="36029" y="0"/>
                  <a:pt x="0" y="36095"/>
                  <a:pt x="0" y="80403"/>
                </a:cubicBezTo>
                <a:lnTo>
                  <a:pt x="30598" y="80403"/>
                </a:lnTo>
                <a:cubicBezTo>
                  <a:pt x="30598" y="52918"/>
                  <a:pt x="52983" y="30664"/>
                  <a:pt x="80402" y="30664"/>
                </a:cubicBezTo>
                <a:lnTo>
                  <a:pt x="804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txBox="1">
            <a:spLocks noGrp="1"/>
          </p:cNvSpPr>
          <p:nvPr>
            <p:ph type="title"/>
          </p:nvPr>
        </p:nvSpPr>
        <p:spPr>
          <a:xfrm>
            <a:off x="720000" y="540000"/>
            <a:ext cx="2992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51" name="Google Shape;51;p9"/>
          <p:cNvSpPr txBox="1">
            <a:spLocks noGrp="1"/>
          </p:cNvSpPr>
          <p:nvPr>
            <p:ph type="subTitle" idx="2"/>
          </p:nvPr>
        </p:nvSpPr>
        <p:spPr>
          <a:xfrm>
            <a:off x="720000" y="1479450"/>
            <a:ext cx="29922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solidFill>
                  <a:schemeClr val="accent1"/>
                </a:solidFill>
              </a:defRPr>
            </a:lvl1pPr>
            <a:lvl2pPr lvl="1" rtl="0">
              <a:spcBef>
                <a:spcPts val="1600"/>
              </a:spcBef>
              <a:spcAft>
                <a:spcPts val="0"/>
              </a:spcAft>
              <a:buNone/>
              <a:defRPr>
                <a:solidFill>
                  <a:schemeClr val="accent1"/>
                </a:solidFill>
              </a:defRPr>
            </a:lvl2pPr>
            <a:lvl3pPr lvl="2" rtl="0">
              <a:spcBef>
                <a:spcPts val="1600"/>
              </a:spcBef>
              <a:spcAft>
                <a:spcPts val="0"/>
              </a:spcAft>
              <a:buNone/>
              <a:defRPr>
                <a:solidFill>
                  <a:schemeClr val="accent1"/>
                </a:solidFill>
              </a:defRPr>
            </a:lvl3pPr>
            <a:lvl4pPr lvl="3" rtl="0">
              <a:spcBef>
                <a:spcPts val="1600"/>
              </a:spcBef>
              <a:spcAft>
                <a:spcPts val="0"/>
              </a:spcAft>
              <a:buNone/>
              <a:defRPr>
                <a:solidFill>
                  <a:schemeClr val="accent1"/>
                </a:solidFill>
              </a:defRPr>
            </a:lvl4pPr>
            <a:lvl5pPr lvl="4" rtl="0">
              <a:spcBef>
                <a:spcPts val="1600"/>
              </a:spcBef>
              <a:spcAft>
                <a:spcPts val="0"/>
              </a:spcAft>
              <a:buNone/>
              <a:defRPr>
                <a:solidFill>
                  <a:schemeClr val="accent1"/>
                </a:solidFill>
              </a:defRPr>
            </a:lvl5pPr>
            <a:lvl6pPr lvl="5" rtl="0">
              <a:spcBef>
                <a:spcPts val="1600"/>
              </a:spcBef>
              <a:spcAft>
                <a:spcPts val="0"/>
              </a:spcAft>
              <a:buNone/>
              <a:defRPr>
                <a:solidFill>
                  <a:schemeClr val="accent1"/>
                </a:solidFill>
              </a:defRPr>
            </a:lvl6pPr>
            <a:lvl7pPr lvl="6" rtl="0">
              <a:spcBef>
                <a:spcPts val="1600"/>
              </a:spcBef>
              <a:spcAft>
                <a:spcPts val="0"/>
              </a:spcAft>
              <a:buNone/>
              <a:defRPr>
                <a:solidFill>
                  <a:schemeClr val="accent1"/>
                </a:solidFill>
              </a:defRPr>
            </a:lvl7pPr>
            <a:lvl8pPr lvl="7" rtl="0">
              <a:spcBef>
                <a:spcPts val="1600"/>
              </a:spcBef>
              <a:spcAft>
                <a:spcPts val="0"/>
              </a:spcAft>
              <a:buNone/>
              <a:defRPr>
                <a:solidFill>
                  <a:schemeClr val="accent1"/>
                </a:solidFill>
              </a:defRPr>
            </a:lvl8pPr>
            <a:lvl9pPr lvl="8" rtl="0">
              <a:spcBef>
                <a:spcPts val="1600"/>
              </a:spcBef>
              <a:spcAft>
                <a:spcPts val="1600"/>
              </a:spcAft>
              <a:buNone/>
              <a:defRPr>
                <a:solidFill>
                  <a:schemeClr val="accen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52"/>
        <p:cNvGrpSpPr/>
        <p:nvPr/>
      </p:nvGrpSpPr>
      <p:grpSpPr>
        <a:xfrm>
          <a:off x="0" y="0"/>
          <a:ext cx="0" cy="0"/>
          <a:chOff x="0" y="0"/>
          <a:chExt cx="0" cy="0"/>
        </a:xfrm>
      </p:grpSpPr>
      <p:sp>
        <p:nvSpPr>
          <p:cNvPr id="53" name="Google Shape;53;p10"/>
          <p:cNvSpPr txBox="1">
            <a:spLocks noGrp="1"/>
          </p:cNvSpPr>
          <p:nvPr>
            <p:ph type="subTitle" idx="1"/>
          </p:nvPr>
        </p:nvSpPr>
        <p:spPr>
          <a:xfrm>
            <a:off x="2206250" y="1877517"/>
            <a:ext cx="4737300" cy="1182000"/>
          </a:xfrm>
          <a:prstGeom prst="rect">
            <a:avLst/>
          </a:prstGeom>
        </p:spPr>
        <p:txBody>
          <a:bodyPr spcFirstLastPara="1" wrap="square" lIns="91425" tIns="91425" rIns="91425" bIns="91425" anchor="t" anchorCtr="0">
            <a:noAutofit/>
          </a:bodyPr>
          <a:lstStyle>
            <a:lvl1pPr lvl="0" algn="ctr">
              <a:spcBef>
                <a:spcPts val="0"/>
              </a:spcBef>
              <a:spcAft>
                <a:spcPts val="0"/>
              </a:spcAft>
              <a:buSzPts val="2200"/>
              <a:buNone/>
              <a:defRPr sz="2200"/>
            </a:lvl1pPr>
            <a:lvl2pPr lvl="1">
              <a:spcBef>
                <a:spcPts val="1600"/>
              </a:spcBef>
              <a:spcAft>
                <a:spcPts val="0"/>
              </a:spcAft>
              <a:buSzPts val="2200"/>
              <a:buNone/>
              <a:defRPr sz="2200"/>
            </a:lvl2pPr>
            <a:lvl3pPr lvl="2">
              <a:spcBef>
                <a:spcPts val="1600"/>
              </a:spcBef>
              <a:spcAft>
                <a:spcPts val="0"/>
              </a:spcAft>
              <a:buSzPts val="2200"/>
              <a:buNone/>
              <a:defRPr sz="2200"/>
            </a:lvl3pPr>
            <a:lvl4pPr lvl="3">
              <a:spcBef>
                <a:spcPts val="1600"/>
              </a:spcBef>
              <a:spcAft>
                <a:spcPts val="0"/>
              </a:spcAft>
              <a:buSzPts val="2200"/>
              <a:buNone/>
              <a:defRPr sz="2200"/>
            </a:lvl4pPr>
            <a:lvl5pPr lvl="4">
              <a:spcBef>
                <a:spcPts val="1600"/>
              </a:spcBef>
              <a:spcAft>
                <a:spcPts val="0"/>
              </a:spcAft>
              <a:buSzPts val="2200"/>
              <a:buNone/>
              <a:defRPr sz="2200"/>
            </a:lvl5pPr>
            <a:lvl6pPr lvl="5">
              <a:spcBef>
                <a:spcPts val="1600"/>
              </a:spcBef>
              <a:spcAft>
                <a:spcPts val="0"/>
              </a:spcAft>
              <a:buSzPts val="2200"/>
              <a:buNone/>
              <a:defRPr sz="2200"/>
            </a:lvl6pPr>
            <a:lvl7pPr lvl="6">
              <a:spcBef>
                <a:spcPts val="1600"/>
              </a:spcBef>
              <a:spcAft>
                <a:spcPts val="0"/>
              </a:spcAft>
              <a:buSzPts val="2200"/>
              <a:buNone/>
              <a:defRPr sz="2200"/>
            </a:lvl7pPr>
            <a:lvl8pPr lvl="7">
              <a:spcBef>
                <a:spcPts val="1600"/>
              </a:spcBef>
              <a:spcAft>
                <a:spcPts val="0"/>
              </a:spcAft>
              <a:buSzPts val="2200"/>
              <a:buNone/>
              <a:defRPr sz="2200"/>
            </a:lvl8pPr>
            <a:lvl9pPr lvl="8">
              <a:spcBef>
                <a:spcPts val="1600"/>
              </a:spcBef>
              <a:spcAft>
                <a:spcPts val="1600"/>
              </a:spcAft>
              <a:buSzPts val="2200"/>
              <a:buNone/>
              <a:defRPr sz="2200"/>
            </a:lvl9pPr>
          </a:lstStyle>
          <a:p>
            <a:endParaRPr/>
          </a:p>
        </p:txBody>
      </p:sp>
      <p:sp>
        <p:nvSpPr>
          <p:cNvPr id="54" name="Google Shape;54;p10"/>
          <p:cNvSpPr txBox="1">
            <a:spLocks noGrp="1"/>
          </p:cNvSpPr>
          <p:nvPr>
            <p:ph type="title"/>
          </p:nvPr>
        </p:nvSpPr>
        <p:spPr>
          <a:xfrm>
            <a:off x="3003125" y="3059517"/>
            <a:ext cx="3142800" cy="3273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1"/>
              </a:buClr>
              <a:buSzPts val="1800"/>
              <a:buNone/>
              <a:defRPr sz="1800">
                <a:solidFill>
                  <a:schemeClr val="accent1"/>
                </a:solidFill>
              </a:defRPr>
            </a:lvl1pPr>
            <a:lvl2pPr lvl="1">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2pPr>
            <a:lvl3pPr lvl="2">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3pPr>
            <a:lvl4pPr lvl="3">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4pPr>
            <a:lvl5pPr lvl="4">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5pPr>
            <a:lvl6pPr lvl="5">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6pPr>
            <a:lvl7pPr lvl="6">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7pPr>
            <a:lvl8pPr lvl="7">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8pPr>
            <a:lvl9pPr lvl="8">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9pPr>
          </a:lstStyle>
          <a:p>
            <a:endParaRPr/>
          </a:p>
        </p:txBody>
      </p:sp>
      <p:sp>
        <p:nvSpPr>
          <p:cNvPr id="55" name="Google Shape;55;p10"/>
          <p:cNvSpPr/>
          <p:nvPr/>
        </p:nvSpPr>
        <p:spPr>
          <a:xfrm rot="9387396" flipH="1">
            <a:off x="7503726" y="-428829"/>
            <a:ext cx="1802529" cy="1802529"/>
          </a:xfrm>
          <a:custGeom>
            <a:avLst/>
            <a:gdLst/>
            <a:ahLst/>
            <a:cxnLst/>
            <a:rect l="l" t="t" r="r" b="b"/>
            <a:pathLst>
              <a:path w="80403" h="80403" extrusionOk="0">
                <a:moveTo>
                  <a:pt x="80402" y="0"/>
                </a:moveTo>
                <a:cubicBezTo>
                  <a:pt x="36029" y="0"/>
                  <a:pt x="0" y="36095"/>
                  <a:pt x="0" y="80403"/>
                </a:cubicBezTo>
                <a:lnTo>
                  <a:pt x="30598" y="80403"/>
                </a:lnTo>
                <a:cubicBezTo>
                  <a:pt x="30598" y="52918"/>
                  <a:pt x="52983" y="30664"/>
                  <a:pt x="80402" y="30664"/>
                </a:cubicBezTo>
                <a:lnTo>
                  <a:pt x="804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0"/>
          <p:cNvSpPr/>
          <p:nvPr/>
        </p:nvSpPr>
        <p:spPr>
          <a:xfrm rot="-900108" flipH="1">
            <a:off x="-152805" y="3667699"/>
            <a:ext cx="1802354" cy="1802354"/>
          </a:xfrm>
          <a:custGeom>
            <a:avLst/>
            <a:gdLst/>
            <a:ahLst/>
            <a:cxnLst/>
            <a:rect l="l" t="t" r="r" b="b"/>
            <a:pathLst>
              <a:path w="80403" h="80403" extrusionOk="0">
                <a:moveTo>
                  <a:pt x="80402" y="0"/>
                </a:moveTo>
                <a:cubicBezTo>
                  <a:pt x="36029" y="0"/>
                  <a:pt x="0" y="36095"/>
                  <a:pt x="0" y="80403"/>
                </a:cubicBezTo>
                <a:lnTo>
                  <a:pt x="30598" y="80403"/>
                </a:lnTo>
                <a:cubicBezTo>
                  <a:pt x="30598" y="52918"/>
                  <a:pt x="52983" y="30664"/>
                  <a:pt x="80402" y="30664"/>
                </a:cubicBezTo>
                <a:lnTo>
                  <a:pt x="80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ullet point">
  <p:cSld name="BLANK_2">
    <p:bg>
      <p:bgPr>
        <a:solidFill>
          <a:schemeClr val="lt1"/>
        </a:solidFill>
        <a:effectLst/>
      </p:bgPr>
    </p:bg>
    <p:spTree>
      <p:nvGrpSpPr>
        <p:cNvPr id="1" name="Shape 65"/>
        <p:cNvGrpSpPr/>
        <p:nvPr/>
      </p:nvGrpSpPr>
      <p:grpSpPr>
        <a:xfrm>
          <a:off x="0" y="0"/>
          <a:ext cx="0" cy="0"/>
          <a:chOff x="0" y="0"/>
          <a:chExt cx="0" cy="0"/>
        </a:xfrm>
      </p:grpSpPr>
      <p:sp>
        <p:nvSpPr>
          <p:cNvPr id="66" name="Google Shape;66;p13"/>
          <p:cNvSpPr/>
          <p:nvPr/>
        </p:nvSpPr>
        <p:spPr>
          <a:xfrm rot="10800000">
            <a:off x="7603425" y="3602975"/>
            <a:ext cx="1540587" cy="1540521"/>
          </a:xfrm>
          <a:custGeom>
            <a:avLst/>
            <a:gdLst/>
            <a:ahLst/>
            <a:cxnLst/>
            <a:rect l="l" t="t" r="r" b="b"/>
            <a:pathLst>
              <a:path w="23248" h="23247" extrusionOk="0">
                <a:moveTo>
                  <a:pt x="1" y="0"/>
                </a:moveTo>
                <a:lnTo>
                  <a:pt x="1" y="23247"/>
                </a:lnTo>
                <a:cubicBezTo>
                  <a:pt x="12783" y="23247"/>
                  <a:pt x="23247" y="12849"/>
                  <a:pt x="23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txBox="1">
            <a:spLocks noGrp="1"/>
          </p:cNvSpPr>
          <p:nvPr>
            <p:ph type="title"/>
          </p:nvPr>
        </p:nvSpPr>
        <p:spPr>
          <a:xfrm>
            <a:off x="4572000" y="540000"/>
            <a:ext cx="38520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3000"/>
              <a:buNone/>
              <a:defRPr sz="3000">
                <a:solidFill>
                  <a:schemeClr val="l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 name="Google Shape;68;p13"/>
          <p:cNvSpPr txBox="1">
            <a:spLocks noGrp="1"/>
          </p:cNvSpPr>
          <p:nvPr>
            <p:ph type="subTitle" idx="1"/>
          </p:nvPr>
        </p:nvSpPr>
        <p:spPr>
          <a:xfrm>
            <a:off x="4830800" y="1564700"/>
            <a:ext cx="3436800" cy="2417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400"/>
              <a:buFont typeface="Arial"/>
              <a:buAutoNum type="arabicPeriod"/>
              <a:defRPr sz="1600"/>
            </a:lvl1pPr>
            <a:lvl2pPr lvl="1">
              <a:spcBef>
                <a:spcPts val="1600"/>
              </a:spcBef>
              <a:spcAft>
                <a:spcPts val="0"/>
              </a:spcAft>
              <a:buClr>
                <a:schemeClr val="dk1"/>
              </a:buClr>
              <a:buSzPts val="1400"/>
              <a:buFont typeface="Arial"/>
              <a:buAutoNum type="alphaLcPeriod"/>
              <a:defRPr/>
            </a:lvl2pPr>
            <a:lvl3pPr lvl="2">
              <a:spcBef>
                <a:spcPts val="1600"/>
              </a:spcBef>
              <a:spcAft>
                <a:spcPts val="0"/>
              </a:spcAft>
              <a:buClr>
                <a:schemeClr val="dk1"/>
              </a:buClr>
              <a:buSzPts val="1400"/>
              <a:buFont typeface="Arial"/>
              <a:buAutoNum type="romanLcPeriod"/>
              <a:defRPr/>
            </a:lvl3pPr>
            <a:lvl4pPr lvl="3">
              <a:spcBef>
                <a:spcPts val="1600"/>
              </a:spcBef>
              <a:spcAft>
                <a:spcPts val="0"/>
              </a:spcAft>
              <a:buClr>
                <a:schemeClr val="dk1"/>
              </a:buClr>
              <a:buSzPts val="1400"/>
              <a:buFont typeface="Arial"/>
              <a:buAutoNum type="arabicPeriod"/>
              <a:defRPr/>
            </a:lvl4pPr>
            <a:lvl5pPr lvl="4">
              <a:spcBef>
                <a:spcPts val="1600"/>
              </a:spcBef>
              <a:spcAft>
                <a:spcPts val="0"/>
              </a:spcAft>
              <a:buClr>
                <a:schemeClr val="dk1"/>
              </a:buClr>
              <a:buSzPts val="1400"/>
              <a:buFont typeface="Arial"/>
              <a:buAutoNum type="alphaLcPeriod"/>
              <a:defRPr/>
            </a:lvl5pPr>
            <a:lvl6pPr lvl="5">
              <a:spcBef>
                <a:spcPts val="1600"/>
              </a:spcBef>
              <a:spcAft>
                <a:spcPts val="0"/>
              </a:spcAft>
              <a:buClr>
                <a:schemeClr val="dk1"/>
              </a:buClr>
              <a:buSzPts val="1400"/>
              <a:buFont typeface="Arial"/>
              <a:buAutoNum type="romanLcPeriod"/>
              <a:defRPr/>
            </a:lvl6pPr>
            <a:lvl7pPr lvl="6">
              <a:spcBef>
                <a:spcPts val="1600"/>
              </a:spcBef>
              <a:spcAft>
                <a:spcPts val="0"/>
              </a:spcAft>
              <a:buClr>
                <a:schemeClr val="dk1"/>
              </a:buClr>
              <a:buSzPts val="1400"/>
              <a:buFont typeface="Arial"/>
              <a:buAutoNum type="arabicPeriod"/>
              <a:defRPr/>
            </a:lvl7pPr>
            <a:lvl8pPr lvl="7">
              <a:spcBef>
                <a:spcPts val="1600"/>
              </a:spcBef>
              <a:spcAft>
                <a:spcPts val="0"/>
              </a:spcAft>
              <a:buClr>
                <a:schemeClr val="dk1"/>
              </a:buClr>
              <a:buSzPts val="1400"/>
              <a:buFont typeface="Arial"/>
              <a:buAutoNum type="alphaLcPeriod"/>
              <a:defRPr/>
            </a:lvl8pPr>
            <a:lvl9pPr lvl="8">
              <a:spcBef>
                <a:spcPts val="1600"/>
              </a:spcBef>
              <a:spcAft>
                <a:spcPts val="1600"/>
              </a:spcAft>
              <a:buClr>
                <a:schemeClr val="dk1"/>
              </a:buClr>
              <a:buSzPts val="1400"/>
              <a:buFont typeface="Arial"/>
              <a:buAutoNum type="romanLcPerio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BLANK_1">
    <p:bg>
      <p:bgPr>
        <a:solidFill>
          <a:schemeClr val="lt1"/>
        </a:solidFill>
        <a:effectLst/>
      </p:bgPr>
    </p:bg>
    <p:spTree>
      <p:nvGrpSpPr>
        <p:cNvPr id="1" name="Shape 69"/>
        <p:cNvGrpSpPr/>
        <p:nvPr/>
      </p:nvGrpSpPr>
      <p:grpSpPr>
        <a:xfrm>
          <a:off x="0" y="0"/>
          <a:ext cx="0" cy="0"/>
          <a:chOff x="0" y="0"/>
          <a:chExt cx="0" cy="0"/>
        </a:xfrm>
      </p:grpSpPr>
      <p:sp>
        <p:nvSpPr>
          <p:cNvPr id="70" name="Google Shape;70;p14"/>
          <p:cNvSpPr/>
          <p:nvPr/>
        </p:nvSpPr>
        <p:spPr>
          <a:xfrm rot="-9387396">
            <a:off x="-70379" y="-428829"/>
            <a:ext cx="1802529" cy="1802529"/>
          </a:xfrm>
          <a:custGeom>
            <a:avLst/>
            <a:gdLst/>
            <a:ahLst/>
            <a:cxnLst/>
            <a:rect l="l" t="t" r="r" b="b"/>
            <a:pathLst>
              <a:path w="80403" h="80403" extrusionOk="0">
                <a:moveTo>
                  <a:pt x="80402" y="0"/>
                </a:moveTo>
                <a:cubicBezTo>
                  <a:pt x="36029" y="0"/>
                  <a:pt x="0" y="36095"/>
                  <a:pt x="0" y="80403"/>
                </a:cubicBezTo>
                <a:lnTo>
                  <a:pt x="30598" y="80403"/>
                </a:lnTo>
                <a:cubicBezTo>
                  <a:pt x="30598" y="52918"/>
                  <a:pt x="52983" y="30664"/>
                  <a:pt x="80402" y="30664"/>
                </a:cubicBezTo>
                <a:lnTo>
                  <a:pt x="804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4"/>
          <p:cNvSpPr/>
          <p:nvPr/>
        </p:nvSpPr>
        <p:spPr>
          <a:xfrm rot="900108">
            <a:off x="7586327" y="3667699"/>
            <a:ext cx="1802354" cy="1802354"/>
          </a:xfrm>
          <a:custGeom>
            <a:avLst/>
            <a:gdLst/>
            <a:ahLst/>
            <a:cxnLst/>
            <a:rect l="l" t="t" r="r" b="b"/>
            <a:pathLst>
              <a:path w="80403" h="80403" extrusionOk="0">
                <a:moveTo>
                  <a:pt x="80402" y="0"/>
                </a:moveTo>
                <a:cubicBezTo>
                  <a:pt x="36029" y="0"/>
                  <a:pt x="0" y="36095"/>
                  <a:pt x="0" y="80403"/>
                </a:cubicBezTo>
                <a:lnTo>
                  <a:pt x="30598" y="80403"/>
                </a:lnTo>
                <a:cubicBezTo>
                  <a:pt x="30598" y="52918"/>
                  <a:pt x="52983" y="30664"/>
                  <a:pt x="80402" y="30664"/>
                </a:cubicBezTo>
                <a:lnTo>
                  <a:pt x="80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8"/>
        <p:cNvGrpSpPr/>
        <p:nvPr/>
      </p:nvGrpSpPr>
      <p:grpSpPr>
        <a:xfrm>
          <a:off x="0" y="0"/>
          <a:ext cx="0" cy="0"/>
          <a:chOff x="0" y="0"/>
          <a:chExt cx="0" cy="0"/>
        </a:xfrm>
      </p:grpSpPr>
      <p:sp>
        <p:nvSpPr>
          <p:cNvPr id="89" name="Google Shape;89;p16"/>
          <p:cNvSpPr txBox="1">
            <a:spLocks noGrp="1"/>
          </p:cNvSpPr>
          <p:nvPr>
            <p:ph type="title"/>
          </p:nvPr>
        </p:nvSpPr>
        <p:spPr>
          <a:xfrm>
            <a:off x="720000" y="540000"/>
            <a:ext cx="2992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90" name="Google Shape;90;p16"/>
          <p:cNvSpPr txBox="1">
            <a:spLocks noGrp="1"/>
          </p:cNvSpPr>
          <p:nvPr>
            <p:ph type="title" idx="2" hasCustomPrompt="1"/>
          </p:nvPr>
        </p:nvSpPr>
        <p:spPr>
          <a:xfrm>
            <a:off x="876525" y="1867600"/>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1" name="Google Shape;91;p16"/>
          <p:cNvSpPr txBox="1">
            <a:spLocks noGrp="1"/>
          </p:cNvSpPr>
          <p:nvPr>
            <p:ph type="subTitle" idx="1"/>
          </p:nvPr>
        </p:nvSpPr>
        <p:spPr>
          <a:xfrm>
            <a:off x="2047875" y="1801850"/>
            <a:ext cx="2524200" cy="3375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chemeClr val="lt2"/>
                </a:solidFill>
                <a:latin typeface="Reem Kufi"/>
                <a:ea typeface="Reem Kufi"/>
                <a:cs typeface="Reem Kufi"/>
                <a:sym typeface="Reem Kufi"/>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2" name="Google Shape;92;p16"/>
          <p:cNvSpPr txBox="1">
            <a:spLocks noGrp="1"/>
          </p:cNvSpPr>
          <p:nvPr>
            <p:ph type="subTitle" idx="3"/>
          </p:nvPr>
        </p:nvSpPr>
        <p:spPr>
          <a:xfrm>
            <a:off x="2047875" y="2097125"/>
            <a:ext cx="2285700" cy="611700"/>
          </a:xfrm>
          <a:prstGeom prst="rect">
            <a:avLst/>
          </a:prstGeom>
        </p:spPr>
        <p:txBody>
          <a:bodyPr spcFirstLastPara="1" wrap="square" lIns="91425" tIns="91425" rIns="91425" bIns="91425" anchor="t" anchorCtr="0">
            <a:noAutofit/>
          </a:bodyPr>
          <a:lstStyle>
            <a:lvl1pPr lvl="0">
              <a:spcBef>
                <a:spcPts val="0"/>
              </a:spcBef>
              <a:spcAft>
                <a:spcPts val="0"/>
              </a:spcAft>
              <a:buNone/>
              <a:defRPr sz="16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3" name="Google Shape;93;p16"/>
          <p:cNvSpPr txBox="1">
            <a:spLocks noGrp="1"/>
          </p:cNvSpPr>
          <p:nvPr>
            <p:ph type="title" idx="4" hasCustomPrompt="1"/>
          </p:nvPr>
        </p:nvSpPr>
        <p:spPr>
          <a:xfrm>
            <a:off x="876525" y="3534475"/>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4" name="Google Shape;94;p16"/>
          <p:cNvSpPr txBox="1">
            <a:spLocks noGrp="1"/>
          </p:cNvSpPr>
          <p:nvPr>
            <p:ph type="subTitle" idx="5"/>
          </p:nvPr>
        </p:nvSpPr>
        <p:spPr>
          <a:xfrm>
            <a:off x="2047875" y="3468725"/>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2"/>
                </a:solidFill>
                <a:latin typeface="Reem Kufi"/>
                <a:ea typeface="Reem Kufi"/>
                <a:cs typeface="Reem Kufi"/>
                <a:sym typeface="Reem Kufi"/>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5" name="Google Shape;95;p16"/>
          <p:cNvSpPr txBox="1">
            <a:spLocks noGrp="1"/>
          </p:cNvSpPr>
          <p:nvPr>
            <p:ph type="subTitle" idx="6"/>
          </p:nvPr>
        </p:nvSpPr>
        <p:spPr>
          <a:xfrm>
            <a:off x="2047875" y="3764000"/>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6" name="Google Shape;96;p16"/>
          <p:cNvSpPr txBox="1">
            <a:spLocks noGrp="1"/>
          </p:cNvSpPr>
          <p:nvPr>
            <p:ph type="title" idx="7" hasCustomPrompt="1"/>
          </p:nvPr>
        </p:nvSpPr>
        <p:spPr>
          <a:xfrm>
            <a:off x="4695825" y="1867600"/>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7" name="Google Shape;97;p16"/>
          <p:cNvSpPr txBox="1">
            <a:spLocks noGrp="1"/>
          </p:cNvSpPr>
          <p:nvPr>
            <p:ph type="subTitle" idx="8"/>
          </p:nvPr>
        </p:nvSpPr>
        <p:spPr>
          <a:xfrm>
            <a:off x="5867175" y="1801850"/>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2"/>
                </a:solidFill>
                <a:latin typeface="Reem Kufi"/>
                <a:ea typeface="Reem Kufi"/>
                <a:cs typeface="Reem Kufi"/>
                <a:sym typeface="Reem Kufi"/>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8" name="Google Shape;98;p16"/>
          <p:cNvSpPr txBox="1">
            <a:spLocks noGrp="1"/>
          </p:cNvSpPr>
          <p:nvPr>
            <p:ph type="subTitle" idx="9"/>
          </p:nvPr>
        </p:nvSpPr>
        <p:spPr>
          <a:xfrm>
            <a:off x="5867175" y="2097125"/>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9" name="Google Shape;99;p16"/>
          <p:cNvSpPr txBox="1">
            <a:spLocks noGrp="1"/>
          </p:cNvSpPr>
          <p:nvPr>
            <p:ph type="title" idx="13" hasCustomPrompt="1"/>
          </p:nvPr>
        </p:nvSpPr>
        <p:spPr>
          <a:xfrm>
            <a:off x="4695825" y="3534475"/>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0" name="Google Shape;100;p16"/>
          <p:cNvSpPr txBox="1">
            <a:spLocks noGrp="1"/>
          </p:cNvSpPr>
          <p:nvPr>
            <p:ph type="subTitle" idx="14"/>
          </p:nvPr>
        </p:nvSpPr>
        <p:spPr>
          <a:xfrm>
            <a:off x="5867175" y="3468725"/>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2"/>
                </a:solidFill>
                <a:latin typeface="Reem Kufi"/>
                <a:ea typeface="Reem Kufi"/>
                <a:cs typeface="Reem Kufi"/>
                <a:sym typeface="Reem Kufi"/>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1" name="Google Shape;101;p16"/>
          <p:cNvSpPr txBox="1">
            <a:spLocks noGrp="1"/>
          </p:cNvSpPr>
          <p:nvPr>
            <p:ph type="subTitle" idx="15"/>
          </p:nvPr>
        </p:nvSpPr>
        <p:spPr>
          <a:xfrm>
            <a:off x="5867175" y="3764000"/>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2" name="Google Shape;102;p16"/>
          <p:cNvSpPr/>
          <p:nvPr/>
        </p:nvSpPr>
        <p:spPr>
          <a:xfrm>
            <a:off x="3515050" y="540000"/>
            <a:ext cx="4908900" cy="22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103"/>
        <p:cNvGrpSpPr/>
        <p:nvPr/>
      </p:nvGrpSpPr>
      <p:grpSpPr>
        <a:xfrm>
          <a:off x="0" y="0"/>
          <a:ext cx="0" cy="0"/>
          <a:chOff x="0" y="0"/>
          <a:chExt cx="0" cy="0"/>
        </a:xfrm>
      </p:grpSpPr>
      <p:sp>
        <p:nvSpPr>
          <p:cNvPr id="104" name="Google Shape;104;p17"/>
          <p:cNvSpPr txBox="1">
            <a:spLocks noGrp="1"/>
          </p:cNvSpPr>
          <p:nvPr>
            <p:ph type="title"/>
          </p:nvPr>
        </p:nvSpPr>
        <p:spPr>
          <a:xfrm>
            <a:off x="720000" y="540000"/>
            <a:ext cx="29922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105" name="Google Shape;105;p17"/>
          <p:cNvSpPr txBox="1">
            <a:spLocks noGrp="1"/>
          </p:cNvSpPr>
          <p:nvPr>
            <p:ph type="subTitle" idx="1"/>
          </p:nvPr>
        </p:nvSpPr>
        <p:spPr>
          <a:xfrm>
            <a:off x="1552725" y="2572650"/>
            <a:ext cx="22857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6" name="Google Shape;106;p17"/>
          <p:cNvSpPr/>
          <p:nvPr/>
        </p:nvSpPr>
        <p:spPr>
          <a:xfrm>
            <a:off x="3515050" y="540000"/>
            <a:ext cx="4908900" cy="227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7"/>
          <p:cNvSpPr txBox="1">
            <a:spLocks noGrp="1"/>
          </p:cNvSpPr>
          <p:nvPr>
            <p:ph type="subTitle" idx="2"/>
          </p:nvPr>
        </p:nvSpPr>
        <p:spPr>
          <a:xfrm>
            <a:off x="5410350" y="2572650"/>
            <a:ext cx="22857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8" name="Google Shape;108;p17"/>
          <p:cNvSpPr txBox="1">
            <a:spLocks noGrp="1"/>
          </p:cNvSpPr>
          <p:nvPr>
            <p:ph type="subTitle" idx="3"/>
          </p:nvPr>
        </p:nvSpPr>
        <p:spPr>
          <a:xfrm>
            <a:off x="3481525" y="3896625"/>
            <a:ext cx="22857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9" name="Google Shape;109;p17"/>
          <p:cNvSpPr/>
          <p:nvPr/>
        </p:nvSpPr>
        <p:spPr>
          <a:xfrm rot="900108">
            <a:off x="7586327" y="3667699"/>
            <a:ext cx="1802354" cy="1802354"/>
          </a:xfrm>
          <a:custGeom>
            <a:avLst/>
            <a:gdLst/>
            <a:ahLst/>
            <a:cxnLst/>
            <a:rect l="l" t="t" r="r" b="b"/>
            <a:pathLst>
              <a:path w="80403" h="80403" extrusionOk="0">
                <a:moveTo>
                  <a:pt x="80402" y="0"/>
                </a:moveTo>
                <a:cubicBezTo>
                  <a:pt x="36029" y="0"/>
                  <a:pt x="0" y="36095"/>
                  <a:pt x="0" y="80403"/>
                </a:cubicBezTo>
                <a:lnTo>
                  <a:pt x="30598" y="80403"/>
                </a:lnTo>
                <a:cubicBezTo>
                  <a:pt x="30598" y="52918"/>
                  <a:pt x="52983" y="30664"/>
                  <a:pt x="80402" y="30664"/>
                </a:cubicBezTo>
                <a:lnTo>
                  <a:pt x="80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7"/>
          <p:cNvSpPr/>
          <p:nvPr/>
        </p:nvSpPr>
        <p:spPr>
          <a:xfrm rot="-900108" flipH="1">
            <a:off x="-152805" y="3667699"/>
            <a:ext cx="1802354" cy="1802354"/>
          </a:xfrm>
          <a:custGeom>
            <a:avLst/>
            <a:gdLst/>
            <a:ahLst/>
            <a:cxnLst/>
            <a:rect l="l" t="t" r="r" b="b"/>
            <a:pathLst>
              <a:path w="80403" h="80403" extrusionOk="0">
                <a:moveTo>
                  <a:pt x="80402" y="0"/>
                </a:moveTo>
                <a:cubicBezTo>
                  <a:pt x="36029" y="0"/>
                  <a:pt x="0" y="36095"/>
                  <a:pt x="0" y="80403"/>
                </a:cubicBezTo>
                <a:lnTo>
                  <a:pt x="30598" y="80403"/>
                </a:lnTo>
                <a:cubicBezTo>
                  <a:pt x="30598" y="52918"/>
                  <a:pt x="52983" y="30664"/>
                  <a:pt x="80402" y="30664"/>
                </a:cubicBezTo>
                <a:lnTo>
                  <a:pt x="804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eem Kufi"/>
              <a:buNone/>
              <a:defRPr sz="2800">
                <a:solidFill>
                  <a:schemeClr val="dk1"/>
                </a:solidFill>
                <a:latin typeface="Reem Kufi"/>
                <a:ea typeface="Reem Kufi"/>
                <a:cs typeface="Reem Kufi"/>
                <a:sym typeface="Reem Kufi"/>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Source Sans Pro"/>
              <a:buChar char="●"/>
              <a:defRPr sz="1800">
                <a:solidFill>
                  <a:schemeClr val="dk2"/>
                </a:solidFill>
                <a:latin typeface="Source Sans Pro"/>
                <a:ea typeface="Source Sans Pro"/>
                <a:cs typeface="Source Sans Pro"/>
                <a:sym typeface="Source Sans Pro"/>
              </a:defRPr>
            </a:lvl1pPr>
            <a:lvl2pPr marL="914400" lvl="1"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2pPr>
            <a:lvl3pPr marL="1371600" lvl="2"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3pPr>
            <a:lvl4pPr marL="1828800" lvl="3"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4pPr>
            <a:lvl5pPr marL="2286000" lvl="4"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5pPr>
            <a:lvl6pPr marL="2743200" lvl="5"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6pPr>
            <a:lvl7pPr marL="3200400" lvl="6"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7pPr>
            <a:lvl8pPr marL="3657600" lvl="7" indent="-317500">
              <a:lnSpc>
                <a:spcPct val="100000"/>
              </a:lnSpc>
              <a:spcBef>
                <a:spcPts val="160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8pPr>
            <a:lvl9pPr marL="4114800" lvl="8" indent="-317500">
              <a:lnSpc>
                <a:spcPct val="100000"/>
              </a:lnSpc>
              <a:spcBef>
                <a:spcPts val="1600"/>
              </a:spcBef>
              <a:spcAft>
                <a:spcPts val="160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6" r:id="rId4"/>
    <p:sldLayoutId id="2147483658" r:id="rId5"/>
    <p:sldLayoutId id="2147483659" r:id="rId6"/>
    <p:sldLayoutId id="2147483660" r:id="rId7"/>
    <p:sldLayoutId id="2147483662" r:id="rId8"/>
    <p:sldLayoutId id="2147483663"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alexlenail.me/NN-SVG/index.html" TargetMode="External"/><Relationship Id="rId2" Type="http://schemas.openxmlformats.org/officeDocument/2006/relationships/hyperlink" Target="https://appliedgo.net/perceptron/" TargetMode="External"/><Relationship Id="rId1" Type="http://schemas.openxmlformats.org/officeDocument/2006/relationships/slideLayout" Target="../slideLayouts/slideLayout4.xml"/><Relationship Id="rId4" Type="http://schemas.openxmlformats.org/officeDocument/2006/relationships/hyperlink" Target="https://www.asimovinstitute.org/neural-network-zoo/"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3"/>
          <p:cNvSpPr txBox="1">
            <a:spLocks noGrp="1"/>
          </p:cNvSpPr>
          <p:nvPr>
            <p:ph type="ctrTitle"/>
          </p:nvPr>
        </p:nvSpPr>
        <p:spPr>
          <a:xfrm>
            <a:off x="1761811" y="1148416"/>
            <a:ext cx="5240568" cy="1820091"/>
          </a:xfrm>
          <a:prstGeom prst="rect">
            <a:avLst/>
          </a:prstGeom>
        </p:spPr>
        <p:txBody>
          <a:bodyPr spcFirstLastPara="1" wrap="square" lIns="91425" tIns="91425" rIns="91425" bIns="91425" anchor="ctr" anchorCtr="0">
            <a:noAutofit/>
          </a:bodyPr>
          <a:lstStyle/>
          <a:p>
            <a:pPr lvl="0"/>
            <a:r>
              <a:rPr lang="en-US" b="1" dirty="0" smtClean="0">
                <a:solidFill>
                  <a:srgbClr val="FF0000"/>
                </a:solidFill>
              </a:rPr>
              <a:t>Course  3</a:t>
            </a:r>
            <a:r>
              <a:rPr lang="en-US" b="1" dirty="0" smtClean="0"/>
              <a:t/>
            </a:r>
            <a:br>
              <a:rPr lang="en-US" b="1" dirty="0" smtClean="0"/>
            </a:br>
            <a:r>
              <a:rPr lang="en-US" b="1" dirty="0" smtClean="0"/>
              <a:t/>
            </a:r>
            <a:br>
              <a:rPr lang="en-US" b="1" dirty="0" smtClean="0"/>
            </a:br>
            <a:r>
              <a:rPr lang="en-US" sz="5400" b="1" dirty="0" smtClean="0"/>
              <a:t>Deep Learning</a:t>
            </a:r>
            <a:endParaRPr sz="5400" b="1" dirty="0"/>
          </a:p>
        </p:txBody>
      </p:sp>
      <p:sp>
        <p:nvSpPr>
          <p:cNvPr id="190" name="Google Shape;190;p33"/>
          <p:cNvSpPr/>
          <p:nvPr/>
        </p:nvSpPr>
        <p:spPr>
          <a:xfrm rot="5400000">
            <a:off x="4558741" y="2409699"/>
            <a:ext cx="26525" cy="1867678"/>
          </a:xfrm>
          <a:custGeom>
            <a:avLst/>
            <a:gdLst/>
            <a:ahLst/>
            <a:cxnLst/>
            <a:rect l="l" t="t" r="r" b="b"/>
            <a:pathLst>
              <a:path w="1061" h="31989" extrusionOk="0">
                <a:moveTo>
                  <a:pt x="0" y="0"/>
                </a:moveTo>
                <a:lnTo>
                  <a:pt x="0" y="31989"/>
                </a:lnTo>
                <a:lnTo>
                  <a:pt x="1060" y="31989"/>
                </a:lnTo>
                <a:lnTo>
                  <a:pt x="10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صورة 4">
            <a:extLst>
              <a:ext uri="{FF2B5EF4-FFF2-40B4-BE49-F238E27FC236}">
                <a16:creationId xmlns="" xmlns:a16="http://schemas.microsoft.com/office/drawing/2014/main" id="{77BEF594-3F6D-4C82-9376-5FDD637ED905}"/>
              </a:ext>
            </a:extLst>
          </p:cNvPr>
          <p:cNvPicPr>
            <a:picLocks noChangeAspect="1"/>
          </p:cNvPicPr>
          <p:nvPr/>
        </p:nvPicPr>
        <p:blipFill>
          <a:blip r:embed="rId3"/>
          <a:stretch>
            <a:fillRect/>
          </a:stretch>
        </p:blipFill>
        <p:spPr>
          <a:xfrm>
            <a:off x="2431140" y="3670700"/>
            <a:ext cx="4281720" cy="94320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chemeClr val="accent1"/>
              </a:buClr>
              <a:buSzPts val="1800"/>
              <a:buFont typeface="Reem Kufi"/>
              <a:buNone/>
              <a:tabLst/>
              <a:defRPr/>
            </a:pPr>
            <a:r>
              <a:rPr kumimoji="0" lang="en-US" sz="1800" b="0" i="0" u="none" strike="noStrike" kern="0" cap="none" spc="0" normalizeH="0" baseline="0" noProof="0" smtClean="0">
                <a:ln>
                  <a:noFill/>
                </a:ln>
                <a:solidFill>
                  <a:schemeClr val="accent1"/>
                </a:solidFill>
                <a:effectLst/>
                <a:uLnTx/>
                <a:uFillTx/>
                <a:latin typeface="Reem Kufi"/>
                <a:ea typeface="Reem Kufi"/>
                <a:cs typeface="Reem Kufi"/>
                <a:sym typeface="Reem Kufi"/>
              </a:rPr>
              <a:t>Perceptron Math fig</a:t>
            </a:r>
            <a:endParaRPr kumimoji="0" lang="en-US" sz="1800" b="0" i="0" u="none" strike="noStrike" kern="0" cap="none" spc="0" normalizeH="0" baseline="0" noProof="0" dirty="0">
              <a:ln>
                <a:noFill/>
              </a:ln>
              <a:solidFill>
                <a:schemeClr val="accent1"/>
              </a:solidFill>
              <a:effectLst/>
              <a:uLnTx/>
              <a:uFillTx/>
              <a:latin typeface="Reem Kufi"/>
              <a:ea typeface="Reem Kufi"/>
              <a:cs typeface="Reem Kufi"/>
              <a:sym typeface="Reem Kufi"/>
            </a:endParaRPr>
          </a:p>
        </p:txBody>
      </p:sp>
      <p:pic>
        <p:nvPicPr>
          <p:cNvPr id="5" name="Picture 2" descr="E:\courses folders\GSC\course3-DL\What-is-a-perceptron-in-a-Neural-Network.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485900"/>
            <a:ext cx="7618413" cy="29289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1314340" y="1063060"/>
            <a:ext cx="6969851" cy="3416400"/>
          </a:xfrm>
          <a:prstGeom prst="rect">
            <a:avLst/>
          </a:prstGeom>
          <a:noFill/>
          <a:ln>
            <a:noFill/>
          </a:ln>
        </p:spPr>
        <p:txBody>
          <a:bodyPr spcFirstLastPara="1" wrap="square" lIns="91425" tIns="91425" rIns="91425" bIns="91425" anchor="t" anchorCtr="0">
            <a:normAutofit lnSpcReduction="10000"/>
          </a:bodyPr>
          <a:lstStyle/>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1. Initializing the weights and threshold.</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2. Provide the input and calculate the output.</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3. Update the weights.</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4. </a:t>
            </a:r>
            <a:r>
              <a:rPr kumimoji="0" lang="en-US" sz="2200" b="0" i="0" u="none" strike="noStrike" kern="0" cap="none" spc="0" normalizeH="0" baseline="0" noProof="0" dirty="0" smtClean="0">
                <a:ln>
                  <a:noFill/>
                </a:ln>
                <a:solidFill>
                  <a:srgbClr val="FF0000"/>
                </a:solidFill>
                <a:effectLst/>
                <a:uLnTx/>
                <a:uFillTx/>
                <a:latin typeface="Source Sans Pro"/>
                <a:ea typeface="Source Sans Pro"/>
                <a:cs typeface="Source Sans Pro"/>
                <a:sym typeface="Source Sans Pro"/>
              </a:rPr>
              <a:t>Repeat Steps 2 and 3</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endPar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endParaRP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err="1" smtClean="0">
                <a:ln>
                  <a:noFill/>
                </a:ln>
                <a:solidFill>
                  <a:schemeClr val="tx1"/>
                </a:solidFill>
                <a:effectLst/>
                <a:uLnTx/>
                <a:uFillTx/>
                <a:latin typeface="Source Sans Pro"/>
                <a:ea typeface="Source Sans Pro"/>
                <a:cs typeface="Source Sans Pro"/>
                <a:sym typeface="Source Sans Pro"/>
              </a:rPr>
              <a:t>Wj</a:t>
            </a: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(t+1) – Updated Weight</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a:t>
            </a:r>
            <a:r>
              <a:rPr kumimoji="0" lang="en-US" sz="2200" b="0" i="0" u="none" strike="noStrike" kern="0" cap="none" spc="0" normalizeH="0" baseline="0" noProof="0" dirty="0" err="1" smtClean="0">
                <a:ln>
                  <a:noFill/>
                </a:ln>
                <a:solidFill>
                  <a:schemeClr val="tx1"/>
                </a:solidFill>
                <a:effectLst/>
                <a:uLnTx/>
                <a:uFillTx/>
                <a:latin typeface="Source Sans Pro"/>
                <a:ea typeface="Source Sans Pro"/>
                <a:cs typeface="Source Sans Pro"/>
                <a:sym typeface="Source Sans Pro"/>
              </a:rPr>
              <a:t>Wj</a:t>
            </a: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(t) – Old Weight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d – Desired Output</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y – Actual Output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x – Input</a:t>
            </a:r>
            <a:endParaRPr kumimoji="0" lang="en-US" sz="2200" b="0" i="0" u="none" strike="noStrike" kern="0" cap="none" spc="0" normalizeH="0" baseline="0" noProof="0" dirty="0">
              <a:ln>
                <a:noFill/>
              </a:ln>
              <a:solidFill>
                <a:schemeClr val="tx1"/>
              </a:solidFill>
              <a:effectLst/>
              <a:uLnTx/>
              <a:uFillTx/>
              <a:latin typeface="Source Sans Pro"/>
              <a:ea typeface="Source Sans Pro"/>
              <a:cs typeface="Source Sans Pro"/>
              <a:sym typeface="Source Sans Pro"/>
            </a:endParaRPr>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9387" t="44494" r="71308" b="51078"/>
          <a:stretch/>
        </p:blipFill>
        <p:spPr bwMode="auto">
          <a:xfrm>
            <a:off x="5125873" y="2055158"/>
            <a:ext cx="3294796" cy="8450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1405719" y="450375"/>
            <a:ext cx="1856096" cy="461665"/>
          </a:xfrm>
          <a:prstGeom prst="rect">
            <a:avLst/>
          </a:prstGeom>
          <a:noFill/>
        </p:spPr>
        <p:txBody>
          <a:bodyPr wrap="square" rtlCol="1">
            <a:spAutoFit/>
          </a:bodyPr>
          <a:lstStyle/>
          <a:p>
            <a:r>
              <a:rPr lang="en-US" sz="2400" b="1" dirty="0" smtClean="0"/>
              <a:t>Algorithm</a:t>
            </a:r>
            <a:endParaRPr lang="ar-EG" sz="2400" b="1"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6"/>
          <p:cNvSpPr txBox="1">
            <a:spLocks noGrp="1"/>
          </p:cNvSpPr>
          <p:nvPr>
            <p:ph type="title"/>
          </p:nvPr>
        </p:nvSpPr>
        <p:spPr>
          <a:xfrm>
            <a:off x="3781075" y="1635450"/>
            <a:ext cx="1714500" cy="97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03</a:t>
            </a:r>
            <a:endParaRPr dirty="0"/>
          </a:p>
        </p:txBody>
      </p:sp>
      <p:sp>
        <p:nvSpPr>
          <p:cNvPr id="223" name="Google Shape;223;p36"/>
          <p:cNvSpPr txBox="1">
            <a:spLocks noGrp="1"/>
          </p:cNvSpPr>
          <p:nvPr>
            <p:ph type="title" idx="2"/>
          </p:nvPr>
        </p:nvSpPr>
        <p:spPr>
          <a:xfrm>
            <a:off x="2343300" y="2406625"/>
            <a:ext cx="4457700" cy="609600"/>
          </a:xfrm>
          <a:prstGeom prst="rect">
            <a:avLst/>
          </a:prstGeom>
        </p:spPr>
        <p:txBody>
          <a:bodyPr spcFirstLastPara="1" wrap="square" lIns="91425" tIns="91425" rIns="83775" bIns="91425" anchor="t" anchorCtr="0">
            <a:noAutofit/>
          </a:bodyPr>
          <a:lstStyle/>
          <a:p>
            <a:pPr lvl="0">
              <a:spcAft>
                <a:spcPts val="1600"/>
              </a:spcAft>
            </a:pPr>
            <a:r>
              <a:rPr lang="en-US" b="1" dirty="0" smtClean="0"/>
              <a:t>F</a:t>
            </a:r>
            <a:r>
              <a:rPr lang="en-US" dirty="0" smtClean="0"/>
              <a:t>rom </a:t>
            </a:r>
            <a:r>
              <a:rPr lang="en-US" b="1" dirty="0" smtClean="0"/>
              <a:t>ANN</a:t>
            </a:r>
            <a:r>
              <a:rPr lang="en-US" dirty="0" smtClean="0"/>
              <a:t> to </a:t>
            </a:r>
            <a:r>
              <a:rPr lang="en-US" b="1" dirty="0" smtClean="0"/>
              <a:t>DNN</a:t>
            </a:r>
            <a:endParaRPr lang="en-US" b="1" dirty="0"/>
          </a:p>
        </p:txBody>
      </p:sp>
      <p:pic>
        <p:nvPicPr>
          <p:cNvPr id="5" name="صورة 4">
            <a:extLst>
              <a:ext uri="{FF2B5EF4-FFF2-40B4-BE49-F238E27FC236}">
                <a16:creationId xmlns="" xmlns:a16="http://schemas.microsoft.com/office/drawing/2014/main" id="{DF884EA7-3A0D-4DCF-AAD7-507C402E0BA8}"/>
              </a:ext>
            </a:extLst>
          </p:cNvPr>
          <p:cNvPicPr>
            <a:picLocks noChangeAspect="1"/>
          </p:cNvPicPr>
          <p:nvPr/>
        </p:nvPicPr>
        <p:blipFill>
          <a:blip r:embed="rId3"/>
          <a:stretch>
            <a:fillRect/>
          </a:stretch>
        </p:blipFill>
        <p:spPr>
          <a:xfrm>
            <a:off x="81183" y="4653125"/>
            <a:ext cx="1923292" cy="423673"/>
          </a:xfrm>
          <a:prstGeom prst="rect">
            <a:avLst/>
          </a:prstGeom>
        </p:spPr>
      </p:pic>
    </p:spTree>
    <p:extLst>
      <p:ext uri="{BB962C8B-B14F-4D97-AF65-F5344CB8AC3E}">
        <p14:creationId xmlns:p14="http://schemas.microsoft.com/office/powerpoint/2010/main" val="33656891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ar-EG"/>
          </a:p>
        </p:txBody>
      </p:sp>
      <p:sp>
        <p:nvSpPr>
          <p:cNvPr id="3" name="Title 2"/>
          <p:cNvSpPr>
            <a:spLocks noGrp="1"/>
          </p:cNvSpPr>
          <p:nvPr>
            <p:ph type="title"/>
          </p:nvPr>
        </p:nvSpPr>
        <p:spPr/>
        <p:txBody>
          <a:bodyPr/>
          <a:lstStyle/>
          <a:p>
            <a:endParaRPr lang="ar-EG"/>
          </a:p>
        </p:txBody>
      </p:sp>
      <p:pic>
        <p:nvPicPr>
          <p:cNvPr id="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5749" t="41447" r="56594" b="13816"/>
          <a:stretch/>
        </p:blipFill>
        <p:spPr bwMode="auto">
          <a:xfrm>
            <a:off x="436729" y="1305921"/>
            <a:ext cx="7929349" cy="24544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le 1"/>
          <p:cNvSpPr txBox="1">
            <a:spLocks/>
          </p:cNvSpPr>
          <p:nvPr/>
        </p:nvSpPr>
        <p:spPr>
          <a:xfrm>
            <a:off x="-429279" y="445025"/>
            <a:ext cx="8520600" cy="572700"/>
          </a:xfrm>
          <a:prstGeom prst="rect">
            <a:avLst/>
          </a:prstGeom>
          <a:noFill/>
          <a:ln>
            <a:noFill/>
          </a:ln>
        </p:spPr>
        <p:txBody>
          <a:bodyPr spcFirstLastPara="1" wrap="square" lIns="91425" tIns="91425" rIns="91425" bIns="91425" anchor="t" anchorCtr="0">
            <a:normAutofit fontScale="97500"/>
          </a:bodyPr>
          <a:lstStyle/>
          <a:p>
            <a:pPr marL="0" marR="0" lvl="0" indent="0" algn="ctr" defTabSz="914400" rtl="0" eaLnBrk="1" fontAlgn="auto" latinLnBrk="0" hangingPunct="1">
              <a:lnSpc>
                <a:spcPct val="100000"/>
              </a:lnSpc>
              <a:spcBef>
                <a:spcPts val="0"/>
              </a:spcBef>
              <a:spcAft>
                <a:spcPts val="0"/>
              </a:spcAft>
              <a:buClr>
                <a:schemeClr val="accent1"/>
              </a:buClr>
              <a:buSzPts val="1800"/>
              <a:buFont typeface="Reem Kufi"/>
              <a:buNone/>
              <a:tabLst/>
              <a:defRPr/>
            </a:pPr>
            <a:r>
              <a:rPr kumimoji="0" lang="en-US" sz="1800" b="0" i="0" u="none" strike="noStrike" kern="0" cap="none" spc="0" normalizeH="0" baseline="0" noProof="0" dirty="0" smtClean="0">
                <a:ln>
                  <a:noFill/>
                </a:ln>
                <a:solidFill>
                  <a:schemeClr val="accent1"/>
                </a:solidFill>
                <a:effectLst/>
                <a:uLnTx/>
                <a:uFillTx/>
                <a:latin typeface="Reem Kufi"/>
                <a:ea typeface="Reem Kufi"/>
                <a:cs typeface="Reem Kufi"/>
                <a:sym typeface="Reem Kufi"/>
              </a:rPr>
              <a:t>What is Perceptron ? And How does it Work?</a:t>
            </a:r>
            <a:endParaRPr kumimoji="0" lang="en-US" sz="1800" b="0" i="0" u="none" strike="noStrike" kern="0" cap="none" spc="0" normalizeH="0" baseline="0" noProof="0" dirty="0">
              <a:ln>
                <a:noFill/>
              </a:ln>
              <a:solidFill>
                <a:schemeClr val="accent1"/>
              </a:solidFill>
              <a:effectLst/>
              <a:uLnTx/>
              <a:uFillTx/>
              <a:latin typeface="Reem Kufi"/>
              <a:ea typeface="Reem Kufi"/>
              <a:cs typeface="Reem Kufi"/>
              <a:sym typeface="Reem Kuf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ar-EG"/>
          </a:p>
        </p:txBody>
      </p:sp>
      <p:sp>
        <p:nvSpPr>
          <p:cNvPr id="3" name="Title 2"/>
          <p:cNvSpPr>
            <a:spLocks noGrp="1"/>
          </p:cNvSpPr>
          <p:nvPr>
            <p:ph type="title"/>
          </p:nvPr>
        </p:nvSpPr>
        <p:spPr/>
        <p:txBody>
          <a:bodyPr/>
          <a:lstStyle/>
          <a:p>
            <a:endParaRPr lang="ar-EG"/>
          </a:p>
        </p:txBody>
      </p:sp>
      <p:pic>
        <p:nvPicPr>
          <p:cNvPr id="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5532" t="16119" r="55081" b="6250"/>
          <a:stretch/>
        </p:blipFill>
        <p:spPr bwMode="auto">
          <a:xfrm>
            <a:off x="573205" y="395785"/>
            <a:ext cx="8163967" cy="42035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ar-EG"/>
          </a:p>
        </p:txBody>
      </p:sp>
      <p:sp>
        <p:nvSpPr>
          <p:cNvPr id="3" name="Title 2"/>
          <p:cNvSpPr>
            <a:spLocks noGrp="1"/>
          </p:cNvSpPr>
          <p:nvPr>
            <p:ph type="title"/>
          </p:nvPr>
        </p:nvSpPr>
        <p:spPr/>
        <p:txBody>
          <a:bodyPr/>
          <a:lstStyle/>
          <a:p>
            <a:endParaRPr lang="ar-EG"/>
          </a:p>
        </p:txBody>
      </p:sp>
      <p:pic>
        <p:nvPicPr>
          <p:cNvPr id="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5169" t="14803" r="56180" b="8552"/>
          <a:stretch/>
        </p:blipFill>
        <p:spPr bwMode="auto">
          <a:xfrm>
            <a:off x="395785" y="477672"/>
            <a:ext cx="8311486" cy="4203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ar-EG"/>
          </a:p>
        </p:txBody>
      </p:sp>
      <p:sp>
        <p:nvSpPr>
          <p:cNvPr id="3" name="Title 2"/>
          <p:cNvSpPr>
            <a:spLocks noGrp="1"/>
          </p:cNvSpPr>
          <p:nvPr>
            <p:ph type="title"/>
          </p:nvPr>
        </p:nvSpPr>
        <p:spPr/>
        <p:txBody>
          <a:bodyPr/>
          <a:lstStyle/>
          <a:p>
            <a:endParaRPr lang="ar-EG"/>
          </a:p>
        </p:txBody>
      </p:sp>
      <p:pic>
        <p:nvPicPr>
          <p:cNvPr id="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7237" t="14145" r="59354" b="15131"/>
          <a:stretch/>
        </p:blipFill>
        <p:spPr bwMode="auto">
          <a:xfrm>
            <a:off x="272955" y="380253"/>
            <a:ext cx="8693624" cy="4341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766473" y="363139"/>
            <a:ext cx="8520600" cy="572700"/>
          </a:xfrm>
          <a:prstGeom prst="rect">
            <a:avLst/>
          </a:prstGeom>
          <a:noFill/>
          <a:ln>
            <a:noFill/>
          </a:ln>
        </p:spPr>
        <p:txBody>
          <a:bodyPr spcFirstLastPara="1" wrap="square" lIns="91425" tIns="91425" rIns="91425" bIns="91425" anchor="t" anchorCtr="0">
            <a:normAutofit fontScale="97500"/>
          </a:bodyPr>
          <a:lstStyle/>
          <a:p>
            <a:pPr marL="0" marR="0" lvl="0" indent="0" algn="ctr" defTabSz="914400" rtl="0" eaLnBrk="1" fontAlgn="auto" latinLnBrk="0" hangingPunct="1">
              <a:lnSpc>
                <a:spcPct val="100000"/>
              </a:lnSpc>
              <a:spcBef>
                <a:spcPts val="0"/>
              </a:spcBef>
              <a:spcAft>
                <a:spcPts val="0"/>
              </a:spcAft>
              <a:buClr>
                <a:schemeClr val="accent1"/>
              </a:buClr>
              <a:buSzPts val="1800"/>
              <a:buFont typeface="Reem Kufi"/>
              <a:buNone/>
              <a:tabLst/>
              <a:defRPr/>
            </a:pPr>
            <a:r>
              <a:rPr kumimoji="0" lang="en-US" sz="1800" b="0" i="0" u="none" strike="noStrike" kern="0" cap="none" spc="0" normalizeH="0" baseline="0" noProof="0" dirty="0" smtClean="0">
                <a:ln>
                  <a:noFill/>
                </a:ln>
                <a:solidFill>
                  <a:schemeClr val="accent1"/>
                </a:solidFill>
                <a:effectLst/>
                <a:uLnTx/>
                <a:uFillTx/>
                <a:latin typeface="Reem Kufi"/>
                <a:ea typeface="Reem Kufi"/>
                <a:cs typeface="Reem Kufi"/>
                <a:sym typeface="Reem Kufi"/>
              </a:rPr>
              <a:t>What are the </a:t>
            </a:r>
            <a:r>
              <a:rPr kumimoji="0" lang="en-US" sz="1800" b="0" i="0" u="none" strike="noStrike" kern="0" cap="none" spc="0" normalizeH="0" baseline="0" noProof="0" dirty="0" err="1" smtClean="0">
                <a:ln>
                  <a:noFill/>
                </a:ln>
                <a:solidFill>
                  <a:schemeClr val="accent1"/>
                </a:solidFill>
                <a:effectLst/>
                <a:uLnTx/>
                <a:uFillTx/>
                <a:latin typeface="Reem Kufi"/>
                <a:ea typeface="Reem Kufi"/>
                <a:cs typeface="Reem Kufi"/>
                <a:sym typeface="Reem Kufi"/>
              </a:rPr>
              <a:t>Hperparameteres</a:t>
            </a:r>
            <a:r>
              <a:rPr kumimoji="0" lang="en-US" sz="1800" b="0" i="0" u="none" strike="noStrike" kern="0" cap="none" spc="0" normalizeH="0" baseline="0" noProof="0" dirty="0" smtClean="0">
                <a:ln>
                  <a:noFill/>
                </a:ln>
                <a:solidFill>
                  <a:schemeClr val="accent1"/>
                </a:solidFill>
                <a:effectLst/>
                <a:uLnTx/>
                <a:uFillTx/>
                <a:latin typeface="Reem Kufi"/>
                <a:ea typeface="Reem Kufi"/>
                <a:cs typeface="Reem Kufi"/>
                <a:sym typeface="Reem Kufi"/>
              </a:rPr>
              <a:t>? Name a few used in any Neural Network.</a:t>
            </a:r>
            <a:endParaRPr kumimoji="0" lang="en-US" sz="1800" b="0" i="0" u="none" strike="noStrike" kern="0" cap="none" spc="0" normalizeH="0" baseline="0" noProof="0" dirty="0">
              <a:ln>
                <a:noFill/>
              </a:ln>
              <a:solidFill>
                <a:schemeClr val="accent1"/>
              </a:solidFill>
              <a:effectLst/>
              <a:uLnTx/>
              <a:uFillTx/>
              <a:latin typeface="Reem Kufi"/>
              <a:ea typeface="Reem Kufi"/>
              <a:cs typeface="Reem Kufi"/>
              <a:sym typeface="Reem Kufi"/>
            </a:endParaRPr>
          </a:p>
        </p:txBody>
      </p:sp>
      <p:sp>
        <p:nvSpPr>
          <p:cNvPr id="5" name="Content Placeholder 2"/>
          <p:cNvSpPr txBox="1">
            <a:spLocks/>
          </p:cNvSpPr>
          <p:nvPr/>
        </p:nvSpPr>
        <p:spPr>
          <a:xfrm>
            <a:off x="0" y="914400"/>
            <a:ext cx="8520600" cy="3416400"/>
          </a:xfrm>
          <a:prstGeom prst="rect">
            <a:avLst/>
          </a:prstGeom>
          <a:noFill/>
          <a:ln>
            <a:noFill/>
          </a:ln>
        </p:spPr>
        <p:txBody>
          <a:bodyPr spcFirstLastPara="1" wrap="square" lIns="91425" tIns="91425" rIns="91425" bIns="91425" anchor="t" anchorCtr="0">
            <a:normAutofit lnSpcReduction="10000"/>
          </a:bodyPr>
          <a:lstStyle/>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Hyper parameters are the variables which determine the network structure(</a:t>
            </a:r>
            <a:r>
              <a:rPr kumimoji="0" lang="en-US" sz="2200" b="1" i="0" u="none" strike="noStrike" kern="0" cap="none" spc="0" normalizeH="0" baseline="0" noProof="0" dirty="0" err="1" smtClean="0">
                <a:ln>
                  <a:noFill/>
                </a:ln>
                <a:solidFill>
                  <a:schemeClr val="tx1"/>
                </a:solidFill>
                <a:effectLst/>
                <a:uLnTx/>
                <a:uFillTx/>
                <a:latin typeface="Source Sans Pro"/>
                <a:ea typeface="Source Sans Pro"/>
                <a:cs typeface="Source Sans Pro"/>
                <a:sym typeface="Source Sans Pro"/>
              </a:rPr>
              <a:t>Eg</a:t>
            </a:r>
            <a:r>
              <a:rPr kumimoji="0" lang="en-US" sz="22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Number of Hidden Units) and the variables which determine how the network is trained(</a:t>
            </a:r>
            <a:r>
              <a:rPr kumimoji="0" lang="en-US" sz="2200" b="1" i="0" u="none" strike="noStrike" kern="0" cap="none" spc="0" normalizeH="0" baseline="0" noProof="0" dirty="0" err="1" smtClean="0">
                <a:ln>
                  <a:noFill/>
                </a:ln>
                <a:solidFill>
                  <a:schemeClr val="tx1"/>
                </a:solidFill>
                <a:effectLst/>
                <a:uLnTx/>
                <a:uFillTx/>
                <a:latin typeface="Source Sans Pro"/>
                <a:ea typeface="Source Sans Pro"/>
                <a:cs typeface="Source Sans Pro"/>
                <a:sym typeface="Source Sans Pro"/>
              </a:rPr>
              <a:t>Eg</a:t>
            </a:r>
            <a:r>
              <a:rPr kumimoji="0" lang="en-US" sz="22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Learning Rate).</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1" i="0" u="none" strike="noStrike" kern="0" cap="none" spc="0" normalizeH="0" baseline="0" noProof="0" dirty="0" smtClean="0">
                <a:ln>
                  <a:noFill/>
                </a:ln>
                <a:solidFill>
                  <a:srgbClr val="FF0000"/>
                </a:solidFill>
                <a:effectLst/>
                <a:uLnTx/>
                <a:uFillTx/>
                <a:latin typeface="Source Sans Pro"/>
                <a:ea typeface="Source Sans Pro"/>
                <a:cs typeface="Source Sans Pro"/>
                <a:sym typeface="Source Sans Pro"/>
              </a:rPr>
              <a:t>Hyper parameters are set before training.</a:t>
            </a:r>
          </a:p>
          <a:p>
            <a:pPr marL="571500" marR="0" lvl="0" indent="-457200" algn="just" defTabSz="914400" rtl="0" eaLnBrk="1" fontAlgn="auto" latinLnBrk="0" hangingPunct="1">
              <a:lnSpc>
                <a:spcPct val="100000"/>
              </a:lnSpc>
              <a:spcBef>
                <a:spcPts val="0"/>
              </a:spcBef>
              <a:spcAft>
                <a:spcPts val="0"/>
              </a:spcAft>
              <a:buClr>
                <a:schemeClr val="dk2"/>
              </a:buClr>
              <a:buSzPts val="2200"/>
              <a:buFont typeface="+mj-lt"/>
              <a:buAutoNum type="arabicPeriod"/>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Number of Hidden Layers </a:t>
            </a:r>
          </a:p>
          <a:p>
            <a:pPr marL="571500" marR="0" lvl="0" indent="-457200" algn="just" defTabSz="914400" rtl="0" eaLnBrk="1" fontAlgn="auto" latinLnBrk="0" hangingPunct="1">
              <a:lnSpc>
                <a:spcPct val="100000"/>
              </a:lnSpc>
              <a:spcBef>
                <a:spcPts val="0"/>
              </a:spcBef>
              <a:spcAft>
                <a:spcPts val="0"/>
              </a:spcAft>
              <a:buClr>
                <a:schemeClr val="dk2"/>
              </a:buClr>
              <a:buSzPts val="2200"/>
              <a:buFont typeface="+mj-lt"/>
              <a:buAutoNum type="arabicPeriod"/>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Network Weight Initialization</a:t>
            </a:r>
          </a:p>
          <a:p>
            <a:pPr marL="571500" marR="0" lvl="0" indent="-457200" algn="just" defTabSz="914400" rtl="0" eaLnBrk="1" fontAlgn="auto" latinLnBrk="0" hangingPunct="1">
              <a:lnSpc>
                <a:spcPct val="100000"/>
              </a:lnSpc>
              <a:spcBef>
                <a:spcPts val="0"/>
              </a:spcBef>
              <a:spcAft>
                <a:spcPts val="0"/>
              </a:spcAft>
              <a:buClr>
                <a:schemeClr val="dk2"/>
              </a:buClr>
              <a:buSzPts val="2200"/>
              <a:buFont typeface="+mj-lt"/>
              <a:buAutoNum type="arabicPeriod"/>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Activation Function</a:t>
            </a:r>
          </a:p>
          <a:p>
            <a:pPr marL="571500" marR="0" lvl="0" indent="-457200" algn="just" defTabSz="914400" rtl="0" eaLnBrk="1" fontAlgn="auto" latinLnBrk="0" hangingPunct="1">
              <a:lnSpc>
                <a:spcPct val="100000"/>
              </a:lnSpc>
              <a:spcBef>
                <a:spcPts val="0"/>
              </a:spcBef>
              <a:spcAft>
                <a:spcPts val="0"/>
              </a:spcAft>
              <a:buClr>
                <a:schemeClr val="dk2"/>
              </a:buClr>
              <a:buSzPts val="2200"/>
              <a:buFont typeface="+mj-lt"/>
              <a:buAutoNum type="arabicPeriod"/>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Learning Rate Momentum</a:t>
            </a:r>
          </a:p>
          <a:p>
            <a:pPr marL="571500" marR="0" lvl="0" indent="-457200" algn="just" defTabSz="914400" rtl="0" eaLnBrk="1" fontAlgn="auto" latinLnBrk="0" hangingPunct="1">
              <a:lnSpc>
                <a:spcPct val="100000"/>
              </a:lnSpc>
              <a:spcBef>
                <a:spcPts val="0"/>
              </a:spcBef>
              <a:spcAft>
                <a:spcPts val="0"/>
              </a:spcAft>
              <a:buClr>
                <a:schemeClr val="dk2"/>
              </a:buClr>
              <a:buSzPts val="2200"/>
              <a:buFont typeface="+mj-lt"/>
              <a:buAutoNum type="arabicPeriod"/>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Number of Epochs</a:t>
            </a:r>
          </a:p>
          <a:p>
            <a:pPr marL="571500" marR="0" lvl="0" indent="-457200" algn="just" defTabSz="914400" rtl="0" eaLnBrk="1" fontAlgn="auto" latinLnBrk="0" hangingPunct="1">
              <a:lnSpc>
                <a:spcPct val="100000"/>
              </a:lnSpc>
              <a:spcBef>
                <a:spcPts val="0"/>
              </a:spcBef>
              <a:spcAft>
                <a:spcPts val="0"/>
              </a:spcAft>
              <a:buClr>
                <a:schemeClr val="dk2"/>
              </a:buClr>
              <a:buSzPts val="2200"/>
              <a:buFont typeface="+mj-lt"/>
              <a:buAutoNum type="arabicPeriod"/>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Batch Size</a:t>
            </a:r>
          </a:p>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endParaRPr kumimoji="0" lang="en-US" sz="2200" b="0" i="0" u="none" strike="noStrike" kern="0" cap="none" spc="0" normalizeH="0" baseline="0" noProof="0" dirty="0">
              <a:ln>
                <a:noFill/>
              </a:ln>
              <a:solidFill>
                <a:schemeClr val="dk2"/>
              </a:solidFill>
              <a:effectLst/>
              <a:uLnTx/>
              <a:uFillTx/>
              <a:latin typeface="Source Sans Pro"/>
              <a:ea typeface="Source Sans Pro"/>
              <a:cs typeface="Source Sans Pro"/>
              <a:sym typeface="Source Sans Pro"/>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711882" y="240309"/>
            <a:ext cx="8520600" cy="572700"/>
          </a:xfrm>
        </p:spPr>
        <p:txBody>
          <a:bodyPr>
            <a:normAutofit/>
          </a:bodyPr>
          <a:lstStyle/>
          <a:p>
            <a:r>
              <a:rPr lang="en-US" dirty="0" smtClean="0"/>
              <a:t>Explain </a:t>
            </a:r>
            <a:r>
              <a:rPr lang="en-US" dirty="0"/>
              <a:t>the different </a:t>
            </a:r>
            <a:r>
              <a:rPr lang="en-US" dirty="0" smtClean="0"/>
              <a:t>Hyper parameters </a:t>
            </a:r>
            <a:r>
              <a:rPr lang="en-US" dirty="0"/>
              <a:t>related to Network and Training.</a:t>
            </a:r>
          </a:p>
        </p:txBody>
      </p:sp>
      <p:sp>
        <p:nvSpPr>
          <p:cNvPr id="5" name="Content Placeholder 2"/>
          <p:cNvSpPr txBox="1">
            <a:spLocks/>
          </p:cNvSpPr>
          <p:nvPr/>
        </p:nvSpPr>
        <p:spPr>
          <a:xfrm>
            <a:off x="311700" y="865872"/>
            <a:ext cx="8520600" cy="3416400"/>
          </a:xfrm>
          <a:prstGeom prst="rect">
            <a:avLst/>
          </a:prstGeom>
          <a:noFill/>
          <a:ln>
            <a:noFill/>
          </a:ln>
        </p:spPr>
        <p:txBody>
          <a:bodyPr spcFirstLastPara="1" wrap="square" lIns="91425" tIns="91425" rIns="91425" bIns="91425" anchor="t" anchorCtr="0">
            <a:normAutofit fontScale="62500" lnSpcReduction="20000"/>
          </a:bodyPr>
          <a:lstStyle/>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ü"/>
              <a:tabLst/>
              <a:defRPr/>
            </a:pP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The number of Hidden Layers: Many hidden units within a layer with regularization techniques can increase accuracy. Smaller number of units may cause </a:t>
            </a:r>
            <a:r>
              <a:rPr kumimoji="0" lang="en-US" sz="2200" i="0" u="none" strike="noStrike" kern="0" cap="none" spc="0" normalizeH="0" baseline="0" noProof="0" dirty="0" err="1" smtClean="0">
                <a:ln>
                  <a:noFill/>
                </a:ln>
                <a:solidFill>
                  <a:schemeClr val="tx1"/>
                </a:solidFill>
                <a:effectLst/>
                <a:uLnTx/>
                <a:uFillTx/>
                <a:latin typeface="Source Sans Pro"/>
                <a:ea typeface="Source Sans Pro"/>
                <a:cs typeface="Source Sans Pro"/>
                <a:sym typeface="Source Sans Pro"/>
              </a:rPr>
              <a:t>underfitting</a:t>
            </a: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a:t>
            </a:r>
          </a:p>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ü"/>
              <a:tabLst/>
              <a:defRPr/>
            </a:pP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Network Weight Initialization: Ideally, it may be better to use different weight initialization schemes according to the activation function used on each layer. Mostly uniform distribution is used.</a:t>
            </a:r>
          </a:p>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ü"/>
              <a:tabLst/>
              <a:defRPr/>
            </a:pP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Activation function: Activation functions are used to introduce nonlinearity to models, which allows deep learning models to learn nonlinear prediction boundaries.</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Training </a:t>
            </a:r>
            <a:r>
              <a:rPr kumimoji="0" lang="en-US" sz="2200" i="0" u="none" strike="noStrike" kern="0" cap="none" spc="0" normalizeH="0" baseline="0" noProof="0" dirty="0" err="1" smtClean="0">
                <a:ln>
                  <a:noFill/>
                </a:ln>
                <a:solidFill>
                  <a:schemeClr val="tx1"/>
                </a:solidFill>
                <a:effectLst/>
                <a:uLnTx/>
                <a:uFillTx/>
                <a:latin typeface="Source Sans Pro"/>
                <a:ea typeface="Source Sans Pro"/>
                <a:cs typeface="Source Sans Pro"/>
                <a:sym typeface="Source Sans Pro"/>
              </a:rPr>
              <a:t>Hyperparameters</a:t>
            </a:r>
            <a:endPar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endParaRPr>
          </a:p>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ü"/>
              <a:tabLst/>
              <a:defRPr/>
            </a:pP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Learning Rate: The learning rate </a:t>
            </a:r>
            <a:r>
              <a:rPr kumimoji="0" lang="en-US" sz="2200" i="0" u="none" strike="noStrike" kern="0" cap="none" spc="0" normalizeH="0" baseline="0" noProof="0" dirty="0" err="1" smtClean="0">
                <a:ln>
                  <a:noFill/>
                </a:ln>
                <a:solidFill>
                  <a:schemeClr val="tx1"/>
                </a:solidFill>
                <a:effectLst/>
                <a:uLnTx/>
                <a:uFillTx/>
                <a:latin typeface="Source Sans Pro"/>
                <a:ea typeface="Source Sans Pro"/>
                <a:cs typeface="Source Sans Pro"/>
                <a:sym typeface="Source Sans Pro"/>
              </a:rPr>
              <a:t>de+nes</a:t>
            </a: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how quickly a network updates its parameters. Low learning rate slows down the learning process but converges smoothly. Larger learning rate speeds up the learning but may not converge.</a:t>
            </a:r>
          </a:p>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ü"/>
              <a:tabLst/>
              <a:defRPr/>
            </a:pP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Momentum: Momentum helps to know the direction of the next step with the knowledge of the previous steps. It helps to prevent oscillations. A typical choice of momentum is between 0.5 to 0.9.</a:t>
            </a:r>
          </a:p>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ü"/>
              <a:tabLst/>
              <a:defRPr/>
            </a:pP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The number of epochs: Number of epochs is the number of times the whole training data is shown to the network while training. Increase the number of epochs until the validation accuracy  starts decreasing even when training accuracy is increasing(over fitting).</a:t>
            </a:r>
          </a:p>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ü"/>
              <a:tabLst/>
              <a:defRPr/>
            </a:pPr>
            <a:r>
              <a:rPr kumimoji="0" lang="en-US" sz="220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Batch size: Mini batch size is the number of sub-samples given to the network after which </a:t>
            </a: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parameter update happens. A good default for batch size might be 32. Also try 32, 64, 128, 256, and so on.</a:t>
            </a:r>
            <a:endParaRPr kumimoji="0" lang="en-US" sz="2200" b="0" i="0" u="none" strike="noStrike" kern="0" cap="none" spc="0" normalizeH="0" baseline="0" noProof="0" dirty="0">
              <a:ln>
                <a:noFill/>
              </a:ln>
              <a:solidFill>
                <a:schemeClr val="dk2"/>
              </a:solidFill>
              <a:effectLst/>
              <a:uLnTx/>
              <a:uFillTx/>
              <a:latin typeface="Source Sans Pro"/>
              <a:ea typeface="Source Sans Pro"/>
              <a:cs typeface="Source Sans Pro"/>
              <a:sym typeface="Source Sans Pro"/>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11700" y="445025"/>
            <a:ext cx="8520600" cy="572700"/>
          </a:xfrm>
        </p:spPr>
        <p:txBody>
          <a:bodyPr>
            <a:normAutofit/>
          </a:bodyPr>
          <a:lstStyle/>
          <a:p>
            <a:r>
              <a:rPr lang="en-US" dirty="0" smtClean="0"/>
              <a:t>What </a:t>
            </a:r>
            <a:r>
              <a:rPr lang="en-US" dirty="0"/>
              <a:t>is the significance of a Cost/Loss function?</a:t>
            </a:r>
          </a:p>
        </p:txBody>
      </p:sp>
      <p:sp>
        <p:nvSpPr>
          <p:cNvPr id="5" name="Content Placeholder 2"/>
          <p:cNvSpPr txBox="1">
            <a:spLocks/>
          </p:cNvSpPr>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457200" marR="0" lvl="0" indent="-342900" algn="just"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A cost function is a measure of the accuracy of the neural network with respect to a given training sample and expected output. It provides the performance of a neural network as a whole. In</a:t>
            </a:r>
          </a:p>
          <a:p>
            <a:pPr marL="457200" marR="0" lvl="0" indent="-342900" algn="just"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deep learning, the goal is to minimize the cost function.</a:t>
            </a:r>
            <a:endParaRPr kumimoji="0" lang="en-US" sz="2200" b="0" i="0" u="none" strike="noStrike" kern="0" cap="none" spc="0" normalizeH="0" baseline="0" noProof="0" dirty="0">
              <a:ln>
                <a:noFill/>
              </a:ln>
              <a:solidFill>
                <a:schemeClr val="dk2"/>
              </a:solidFill>
              <a:effectLst/>
              <a:uLnTx/>
              <a:uFillTx/>
              <a:latin typeface="Source Sans Pro"/>
              <a:ea typeface="Source Sans Pro"/>
              <a:cs typeface="Source Sans Pro"/>
              <a:sym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5"/>
          <p:cNvSpPr txBox="1">
            <a:spLocks noGrp="1"/>
          </p:cNvSpPr>
          <p:nvPr>
            <p:ph type="title"/>
          </p:nvPr>
        </p:nvSpPr>
        <p:spPr>
          <a:xfrm>
            <a:off x="0" y="540000"/>
            <a:ext cx="299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AGENDA</a:t>
            </a:r>
            <a:br>
              <a:rPr lang="en" dirty="0" smtClean="0"/>
            </a:br>
            <a:r>
              <a:rPr lang="en" dirty="0" smtClean="0"/>
              <a:t>DL</a:t>
            </a:r>
            <a:endParaRPr dirty="0"/>
          </a:p>
        </p:txBody>
      </p:sp>
      <p:sp>
        <p:nvSpPr>
          <p:cNvPr id="202" name="Google Shape;202;p35"/>
          <p:cNvSpPr txBox="1">
            <a:spLocks noGrp="1"/>
          </p:cNvSpPr>
          <p:nvPr>
            <p:ph type="title" idx="2"/>
          </p:nvPr>
        </p:nvSpPr>
        <p:spPr>
          <a:xfrm>
            <a:off x="876525" y="1867600"/>
            <a:ext cx="923700" cy="84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
        <p:nvSpPr>
          <p:cNvPr id="203" name="Google Shape;203;p35"/>
          <p:cNvSpPr txBox="1">
            <a:spLocks noGrp="1"/>
          </p:cNvSpPr>
          <p:nvPr>
            <p:ph type="subTitle" idx="1"/>
          </p:nvPr>
        </p:nvSpPr>
        <p:spPr>
          <a:xfrm>
            <a:off x="2047875" y="1801850"/>
            <a:ext cx="25242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t>INTRODUCTION</a:t>
            </a:r>
            <a:endParaRPr lang="en-US" dirty="0"/>
          </a:p>
        </p:txBody>
      </p:sp>
      <p:sp>
        <p:nvSpPr>
          <p:cNvPr id="205" name="Google Shape;205;p35"/>
          <p:cNvSpPr txBox="1">
            <a:spLocks noGrp="1"/>
          </p:cNvSpPr>
          <p:nvPr>
            <p:ph type="title" idx="4"/>
          </p:nvPr>
        </p:nvSpPr>
        <p:spPr>
          <a:xfrm>
            <a:off x="876525" y="3534475"/>
            <a:ext cx="923700" cy="84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206" name="Google Shape;206;p35"/>
          <p:cNvSpPr txBox="1">
            <a:spLocks noGrp="1"/>
          </p:cNvSpPr>
          <p:nvPr>
            <p:ph type="subTitle" idx="5"/>
          </p:nvPr>
        </p:nvSpPr>
        <p:spPr>
          <a:xfrm>
            <a:off x="2047875" y="3468725"/>
            <a:ext cx="25242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t>From ANN to DNN</a:t>
            </a:r>
            <a:endParaRPr lang="en-US" dirty="0"/>
          </a:p>
        </p:txBody>
      </p:sp>
      <p:sp>
        <p:nvSpPr>
          <p:cNvPr id="208" name="Google Shape;208;p35"/>
          <p:cNvSpPr txBox="1">
            <a:spLocks noGrp="1"/>
          </p:cNvSpPr>
          <p:nvPr>
            <p:ph type="title" idx="7"/>
          </p:nvPr>
        </p:nvSpPr>
        <p:spPr>
          <a:xfrm>
            <a:off x="4695825" y="1867600"/>
            <a:ext cx="923700" cy="84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209" name="Google Shape;209;p35"/>
          <p:cNvSpPr txBox="1">
            <a:spLocks noGrp="1"/>
          </p:cNvSpPr>
          <p:nvPr>
            <p:ph type="subTitle" idx="8"/>
          </p:nvPr>
        </p:nvSpPr>
        <p:spPr>
          <a:xfrm>
            <a:off x="5867174" y="1801850"/>
            <a:ext cx="2933925" cy="29365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t>WHAT IS PERSPETRON</a:t>
            </a:r>
            <a:endParaRPr lang="en-US" dirty="0"/>
          </a:p>
        </p:txBody>
      </p:sp>
      <p:sp>
        <p:nvSpPr>
          <p:cNvPr id="211" name="Google Shape;211;p35"/>
          <p:cNvSpPr txBox="1">
            <a:spLocks noGrp="1"/>
          </p:cNvSpPr>
          <p:nvPr>
            <p:ph type="title" idx="13"/>
          </p:nvPr>
        </p:nvSpPr>
        <p:spPr>
          <a:xfrm>
            <a:off x="4695825" y="3534475"/>
            <a:ext cx="923700" cy="841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sp>
        <p:nvSpPr>
          <p:cNvPr id="212" name="Google Shape;212;p35"/>
          <p:cNvSpPr txBox="1">
            <a:spLocks noGrp="1"/>
          </p:cNvSpPr>
          <p:nvPr>
            <p:ph type="subTitle" idx="14"/>
          </p:nvPr>
        </p:nvSpPr>
        <p:spPr>
          <a:xfrm>
            <a:off x="5867175" y="3468725"/>
            <a:ext cx="2524200" cy="33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smtClean="0"/>
              <a:t>WHY &amp;HOW</a:t>
            </a:r>
            <a:endParaRPr lang="en-US" dirty="0"/>
          </a:p>
        </p:txBody>
      </p:sp>
      <p:sp>
        <p:nvSpPr>
          <p:cNvPr id="214" name="Google Shape;214;p35"/>
          <p:cNvSpPr/>
          <p:nvPr/>
        </p:nvSpPr>
        <p:spPr>
          <a:xfrm>
            <a:off x="1943100" y="1867627"/>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5"/>
          <p:cNvSpPr/>
          <p:nvPr/>
        </p:nvSpPr>
        <p:spPr>
          <a:xfrm>
            <a:off x="1943100" y="3534502"/>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5"/>
          <p:cNvSpPr/>
          <p:nvPr/>
        </p:nvSpPr>
        <p:spPr>
          <a:xfrm>
            <a:off x="5762400" y="1867627"/>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5"/>
          <p:cNvSpPr/>
          <p:nvPr/>
        </p:nvSpPr>
        <p:spPr>
          <a:xfrm>
            <a:off x="5762400" y="3534502"/>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 name="صورة 18">
            <a:extLst>
              <a:ext uri="{FF2B5EF4-FFF2-40B4-BE49-F238E27FC236}">
                <a16:creationId xmlns="" xmlns:a16="http://schemas.microsoft.com/office/drawing/2014/main" id="{26843673-06E0-4916-980F-38790AC17DF9}"/>
              </a:ext>
            </a:extLst>
          </p:cNvPr>
          <p:cNvPicPr>
            <a:picLocks noChangeAspect="1"/>
          </p:cNvPicPr>
          <p:nvPr/>
        </p:nvPicPr>
        <p:blipFill>
          <a:blip r:embed="rId3"/>
          <a:stretch>
            <a:fillRect/>
          </a:stretch>
        </p:blipFill>
        <p:spPr>
          <a:xfrm>
            <a:off x="81183" y="4653125"/>
            <a:ext cx="1923292" cy="423673"/>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ar-EG"/>
          </a:p>
        </p:txBody>
      </p:sp>
      <p:sp>
        <p:nvSpPr>
          <p:cNvPr id="3" name="Title 2"/>
          <p:cNvSpPr>
            <a:spLocks noGrp="1"/>
          </p:cNvSpPr>
          <p:nvPr>
            <p:ph type="title"/>
          </p:nvPr>
        </p:nvSpPr>
        <p:spPr/>
        <p:txBody>
          <a:bodyPr/>
          <a:lstStyle/>
          <a:p>
            <a:endParaRPr lang="ar-EG"/>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7998" t="32311" r="58870" b="14367"/>
          <a:stretch/>
        </p:blipFill>
        <p:spPr bwMode="auto">
          <a:xfrm>
            <a:off x="1175656" y="1603169"/>
            <a:ext cx="7113320" cy="32182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itle 1"/>
          <p:cNvSpPr txBox="1">
            <a:spLocks/>
          </p:cNvSpPr>
          <p:nvPr/>
        </p:nvSpPr>
        <p:spPr>
          <a:xfrm>
            <a:off x="463136" y="373622"/>
            <a:ext cx="3331721"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1800"/>
              <a:buFont typeface="Reem Kufi"/>
              <a:buNone/>
              <a:defRPr sz="1800" b="0" i="0" u="none" strike="noStrike" cap="none">
                <a:solidFill>
                  <a:schemeClr val="accent1"/>
                </a:solidFill>
                <a:latin typeface="Reem Kufi"/>
                <a:ea typeface="Reem Kufi"/>
                <a:cs typeface="Reem Kufi"/>
                <a:sym typeface="Reem Kufi"/>
              </a:defRPr>
            </a:lvl1pPr>
            <a:lvl2pPr marR="0" lvl="1" algn="l"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Source Sans Pro"/>
                <a:ea typeface="Source Sans Pro"/>
                <a:cs typeface="Source Sans Pro"/>
                <a:sym typeface="Source Sans Pro"/>
              </a:defRPr>
            </a:lvl2pPr>
            <a:lvl3pPr marR="0" lvl="2" algn="l"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Source Sans Pro"/>
                <a:ea typeface="Source Sans Pro"/>
                <a:cs typeface="Source Sans Pro"/>
                <a:sym typeface="Source Sans Pro"/>
              </a:defRPr>
            </a:lvl3pPr>
            <a:lvl4pPr marR="0" lvl="3" algn="l"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Source Sans Pro"/>
                <a:ea typeface="Source Sans Pro"/>
                <a:cs typeface="Source Sans Pro"/>
                <a:sym typeface="Source Sans Pro"/>
              </a:defRPr>
            </a:lvl4pPr>
            <a:lvl5pPr marR="0" lvl="4" algn="l"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Source Sans Pro"/>
                <a:ea typeface="Source Sans Pro"/>
                <a:cs typeface="Source Sans Pro"/>
                <a:sym typeface="Source Sans Pro"/>
              </a:defRPr>
            </a:lvl5pPr>
            <a:lvl6pPr marR="0" lvl="5" algn="l"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Source Sans Pro"/>
                <a:ea typeface="Source Sans Pro"/>
                <a:cs typeface="Source Sans Pro"/>
                <a:sym typeface="Source Sans Pro"/>
              </a:defRPr>
            </a:lvl6pPr>
            <a:lvl7pPr marR="0" lvl="6" algn="l"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Source Sans Pro"/>
                <a:ea typeface="Source Sans Pro"/>
                <a:cs typeface="Source Sans Pro"/>
                <a:sym typeface="Source Sans Pro"/>
              </a:defRPr>
            </a:lvl7pPr>
            <a:lvl8pPr marR="0" lvl="7" algn="l"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Source Sans Pro"/>
                <a:ea typeface="Source Sans Pro"/>
                <a:cs typeface="Source Sans Pro"/>
                <a:sym typeface="Source Sans Pro"/>
              </a:defRPr>
            </a:lvl8pPr>
            <a:lvl9pPr marR="0" lvl="8" algn="l" rtl="0">
              <a:lnSpc>
                <a:spcPct val="100000"/>
              </a:lnSpc>
              <a:spcBef>
                <a:spcPts val="0"/>
              </a:spcBef>
              <a:spcAft>
                <a:spcPts val="0"/>
              </a:spcAft>
              <a:buClr>
                <a:schemeClr val="accent1"/>
              </a:buClr>
              <a:buSzPts val="2800"/>
              <a:buFont typeface="Arial"/>
              <a:buNone/>
              <a:defRPr sz="2800" b="0" i="0" u="none" strike="noStrike" cap="none">
                <a:solidFill>
                  <a:schemeClr val="accent1"/>
                </a:solidFill>
                <a:latin typeface="Source Sans Pro"/>
                <a:ea typeface="Source Sans Pro"/>
                <a:cs typeface="Source Sans Pro"/>
                <a:sym typeface="Source Sans Pro"/>
              </a:defRPr>
            </a:lvl9pPr>
          </a:lstStyle>
          <a:p>
            <a:r>
              <a:rPr lang="en-US" dirty="0" smtClean="0"/>
              <a:t>What </a:t>
            </a:r>
            <a:r>
              <a:rPr lang="en-US" dirty="0"/>
              <a:t>are the activation functions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6"/>
          <p:cNvSpPr txBox="1">
            <a:spLocks noGrp="1"/>
          </p:cNvSpPr>
          <p:nvPr>
            <p:ph type="title"/>
          </p:nvPr>
        </p:nvSpPr>
        <p:spPr>
          <a:xfrm>
            <a:off x="3781075" y="1635450"/>
            <a:ext cx="1714500" cy="97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04</a:t>
            </a:r>
            <a:endParaRPr dirty="0"/>
          </a:p>
        </p:txBody>
      </p:sp>
      <p:sp>
        <p:nvSpPr>
          <p:cNvPr id="223" name="Google Shape;223;p36"/>
          <p:cNvSpPr txBox="1">
            <a:spLocks noGrp="1"/>
          </p:cNvSpPr>
          <p:nvPr>
            <p:ph type="title" idx="2"/>
          </p:nvPr>
        </p:nvSpPr>
        <p:spPr>
          <a:xfrm>
            <a:off x="2343300" y="2406625"/>
            <a:ext cx="4457700" cy="609600"/>
          </a:xfrm>
          <a:prstGeom prst="rect">
            <a:avLst/>
          </a:prstGeom>
        </p:spPr>
        <p:txBody>
          <a:bodyPr spcFirstLastPara="1" wrap="square" lIns="91425" tIns="91425" rIns="83775" bIns="91425" anchor="t" anchorCtr="0">
            <a:noAutofit/>
          </a:bodyPr>
          <a:lstStyle/>
          <a:p>
            <a:pPr>
              <a:spcAft>
                <a:spcPts val="1600"/>
              </a:spcAft>
            </a:pPr>
            <a:r>
              <a:rPr lang="en-US" dirty="0"/>
              <a:t>WHY &amp;HOW</a:t>
            </a:r>
            <a:br>
              <a:rPr lang="en-US" dirty="0"/>
            </a:br>
            <a:endParaRPr lang="en-US" dirty="0"/>
          </a:p>
        </p:txBody>
      </p:sp>
      <p:pic>
        <p:nvPicPr>
          <p:cNvPr id="5" name="صورة 4">
            <a:extLst>
              <a:ext uri="{FF2B5EF4-FFF2-40B4-BE49-F238E27FC236}">
                <a16:creationId xmlns="" xmlns:a16="http://schemas.microsoft.com/office/drawing/2014/main" id="{DF884EA7-3A0D-4DCF-AAD7-507C402E0BA8}"/>
              </a:ext>
            </a:extLst>
          </p:cNvPr>
          <p:cNvPicPr>
            <a:picLocks noChangeAspect="1"/>
          </p:cNvPicPr>
          <p:nvPr/>
        </p:nvPicPr>
        <p:blipFill>
          <a:blip r:embed="rId3"/>
          <a:stretch>
            <a:fillRect/>
          </a:stretch>
        </p:blipFill>
        <p:spPr>
          <a:xfrm>
            <a:off x="81183" y="4653125"/>
            <a:ext cx="1923292" cy="423673"/>
          </a:xfrm>
          <a:prstGeom prst="rect">
            <a:avLst/>
          </a:prstGeom>
        </p:spPr>
      </p:pic>
    </p:spTree>
    <p:extLst>
      <p:ext uri="{BB962C8B-B14F-4D97-AF65-F5344CB8AC3E}">
        <p14:creationId xmlns:p14="http://schemas.microsoft.com/office/powerpoint/2010/main" val="33656891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9819" y="148142"/>
            <a:ext cx="8520600" cy="572700"/>
          </a:xfrm>
        </p:spPr>
        <p:txBody>
          <a:bodyPr/>
          <a:lstStyle/>
          <a:p>
            <a:r>
              <a:rPr lang="en-US" sz="2400" dirty="0" smtClean="0"/>
              <a:t>types </a:t>
            </a:r>
            <a:r>
              <a:rPr lang="en-US" sz="2400" dirty="0"/>
              <a:t>of machine learning</a:t>
            </a:r>
          </a:p>
        </p:txBody>
      </p:sp>
      <p:pic>
        <p:nvPicPr>
          <p:cNvPr id="5" name="Picture 2" descr="E:\courses folders\GSC\course3-DL\figure\picture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517" y="957186"/>
            <a:ext cx="8312727" cy="36343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ar-EG"/>
          </a:p>
        </p:txBody>
      </p:sp>
      <p:sp>
        <p:nvSpPr>
          <p:cNvPr id="3" name="Title 2"/>
          <p:cNvSpPr>
            <a:spLocks noGrp="1"/>
          </p:cNvSpPr>
          <p:nvPr>
            <p:ph type="title"/>
          </p:nvPr>
        </p:nvSpPr>
        <p:spPr/>
        <p:txBody>
          <a:bodyPr/>
          <a:lstStyle/>
          <a:p>
            <a:endParaRPr lang="ar-EG"/>
          </a:p>
        </p:txBody>
      </p:sp>
      <p:pic>
        <p:nvPicPr>
          <p:cNvPr id="4" name="Picture 2" descr="E:\courses folders\GSC\course3-DL\deep_learnin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8916" y="1965277"/>
            <a:ext cx="6279992" cy="293256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E:\courses folders\GSC\course3-DL\0_X3tX6jRSpXbWtoe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317" y="532262"/>
            <a:ext cx="5091422" cy="13911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ar-EG"/>
          </a:p>
        </p:txBody>
      </p:sp>
      <p:sp>
        <p:nvSpPr>
          <p:cNvPr id="3" name="Title 2"/>
          <p:cNvSpPr>
            <a:spLocks noGrp="1"/>
          </p:cNvSpPr>
          <p:nvPr>
            <p:ph type="title"/>
          </p:nvPr>
        </p:nvSpPr>
        <p:spPr/>
        <p:txBody>
          <a:bodyPr/>
          <a:lstStyle/>
          <a:p>
            <a:endParaRPr lang="ar-EG"/>
          </a:p>
        </p:txBody>
      </p:sp>
      <p:sp>
        <p:nvSpPr>
          <p:cNvPr id="4" name="Title 1"/>
          <p:cNvSpPr txBox="1">
            <a:spLocks/>
          </p:cNvSpPr>
          <p:nvPr/>
        </p:nvSpPr>
        <p:spPr>
          <a:xfrm>
            <a:off x="311700" y="445025"/>
            <a:ext cx="8520600" cy="572700"/>
          </a:xfrm>
          <a:prstGeom prst="rect">
            <a:avLst/>
          </a:prstGeom>
          <a:noFill/>
          <a:ln>
            <a:noFill/>
          </a:ln>
        </p:spPr>
        <p:txBody>
          <a:bodyPr spcFirstLastPara="1" wrap="square" lIns="91425" tIns="91425" rIns="91425" bIns="91425" anchor="t" anchorCtr="0">
            <a:normAutofit fontScale="97500"/>
          </a:bodyPr>
          <a:lstStyle/>
          <a:p>
            <a:pPr marL="0" marR="0" lvl="0" indent="0" algn="ctr" defTabSz="914400" rtl="0" eaLnBrk="1" fontAlgn="auto" latinLnBrk="0" hangingPunct="1">
              <a:lnSpc>
                <a:spcPct val="100000"/>
              </a:lnSpc>
              <a:spcBef>
                <a:spcPts val="0"/>
              </a:spcBef>
              <a:spcAft>
                <a:spcPts val="0"/>
              </a:spcAft>
              <a:buClr>
                <a:schemeClr val="accent1"/>
              </a:buClr>
              <a:buSzPts val="1800"/>
              <a:buFont typeface="Reem Kufi"/>
              <a:buNone/>
              <a:tabLst/>
              <a:defRPr/>
            </a:pPr>
            <a:r>
              <a:rPr kumimoji="0" lang="en-US" sz="1800" b="0" i="0" u="none" strike="noStrike" kern="0" cap="none" spc="0" normalizeH="0" baseline="0" noProof="0" dirty="0" smtClean="0">
                <a:ln>
                  <a:noFill/>
                </a:ln>
                <a:solidFill>
                  <a:schemeClr val="accent1"/>
                </a:solidFill>
                <a:effectLst/>
                <a:uLnTx/>
                <a:uFillTx/>
                <a:latin typeface="Reem Kufi"/>
                <a:ea typeface="Reem Kufi"/>
                <a:cs typeface="Reem Kufi"/>
                <a:sym typeface="Reem Kufi"/>
              </a:rPr>
              <a:t>Do you think Deep Learning is Better than Machine Learning? If so, why? </a:t>
            </a:r>
            <a:endParaRPr kumimoji="0" lang="en-US" sz="1800" b="0" i="0" u="none" strike="noStrike" kern="0" cap="none" spc="0" normalizeH="0" baseline="0" noProof="0" dirty="0">
              <a:ln>
                <a:noFill/>
              </a:ln>
              <a:solidFill>
                <a:schemeClr val="accent1"/>
              </a:solidFill>
              <a:effectLst/>
              <a:uLnTx/>
              <a:uFillTx/>
              <a:latin typeface="Reem Kufi"/>
              <a:ea typeface="Reem Kufi"/>
              <a:cs typeface="Reem Kufi"/>
              <a:sym typeface="Reem Kufi"/>
            </a:endParaRPr>
          </a:p>
        </p:txBody>
      </p:sp>
      <p:pic>
        <p:nvPicPr>
          <p:cNvPr id="5" name="Picture 2" descr="E:\courses folders\GSC\course3-DL\12804148-screen-shot-2019-12-04-at-105825-a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1" y="1371600"/>
            <a:ext cx="7896225" cy="31289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endParaRPr lang="en-US"/>
          </a:p>
        </p:txBody>
      </p:sp>
      <p:pic>
        <p:nvPicPr>
          <p:cNvPr id="4" name="Picture 4" descr="E:\courses folders\GSC\course3-DL\12804131-screen-shot-2019-12-04-at-110339-a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816" y="1011969"/>
            <a:ext cx="7829551" cy="311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4880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543792" y="366192"/>
            <a:ext cx="5557652" cy="572700"/>
          </a:xfrm>
          <a:prstGeom prst="rect">
            <a:avLst/>
          </a:prstGeom>
          <a:noFill/>
          <a:ln>
            <a:noFill/>
          </a:ln>
        </p:spPr>
        <p:txBody>
          <a:bodyPr spcFirstLastPara="1" wrap="square" lIns="91425" tIns="91425" rIns="91425" bIns="91425" anchor="t" anchorCtr="0">
            <a:normAutofit fontScale="97500"/>
          </a:bodyPr>
          <a:lstStyle/>
          <a:p>
            <a:pPr marL="0" marR="0" lvl="0" indent="0" algn="ctr" defTabSz="914400" rtl="0" eaLnBrk="1" fontAlgn="auto" latinLnBrk="0" hangingPunct="1">
              <a:lnSpc>
                <a:spcPct val="100000"/>
              </a:lnSpc>
              <a:spcBef>
                <a:spcPts val="0"/>
              </a:spcBef>
              <a:spcAft>
                <a:spcPts val="0"/>
              </a:spcAft>
              <a:buClr>
                <a:schemeClr val="accent1"/>
              </a:buClr>
              <a:buSzPts val="1800"/>
              <a:buFont typeface="Reem Kufi"/>
              <a:buNone/>
              <a:tabLst/>
              <a:defRPr/>
            </a:pPr>
            <a:endParaRPr kumimoji="0" lang="en-US" sz="1800" b="0" i="0" u="none" strike="noStrike" kern="0" cap="none" spc="0" normalizeH="0" baseline="0" noProof="0" dirty="0">
              <a:ln>
                <a:noFill/>
              </a:ln>
              <a:solidFill>
                <a:schemeClr val="accent1"/>
              </a:solidFill>
              <a:effectLst/>
              <a:uLnTx/>
              <a:uFillTx/>
              <a:latin typeface="Reem Kufi"/>
              <a:ea typeface="Reem Kufi"/>
              <a:cs typeface="Reem Kufi"/>
              <a:sym typeface="Reem Kufi"/>
            </a:endParaRPr>
          </a:p>
        </p:txBody>
      </p:sp>
      <p:sp>
        <p:nvSpPr>
          <p:cNvPr id="5" name="Rectangle 4"/>
          <p:cNvSpPr/>
          <p:nvPr/>
        </p:nvSpPr>
        <p:spPr>
          <a:xfrm>
            <a:off x="635330" y="1055636"/>
            <a:ext cx="6679870" cy="2585323"/>
          </a:xfrm>
          <a:prstGeom prst="rect">
            <a:avLst/>
          </a:prstGeom>
        </p:spPr>
        <p:txBody>
          <a:bodyPr wrap="square">
            <a:spAutoFit/>
          </a:bodyPr>
          <a:lstStyle/>
          <a:p>
            <a:pPr marL="285750" indent="-285750">
              <a:buFont typeface="Arial" pitchFamily="34" charset="0"/>
              <a:buChar char="•"/>
            </a:pPr>
            <a:r>
              <a:rPr lang="en-US" sz="1800" dirty="0" smtClean="0">
                <a:solidFill>
                  <a:srgbClr val="FF0000"/>
                </a:solidFill>
              </a:rPr>
              <a:t>Convolutional </a:t>
            </a:r>
            <a:r>
              <a:rPr lang="en-US" sz="1800" dirty="0">
                <a:solidFill>
                  <a:srgbClr val="FF0000"/>
                </a:solidFill>
              </a:rPr>
              <a:t>Neural Networks (CNNs)</a:t>
            </a:r>
          </a:p>
          <a:p>
            <a:pPr marL="285750" indent="-285750">
              <a:buFont typeface="Arial" pitchFamily="34" charset="0"/>
              <a:buChar char="•"/>
            </a:pPr>
            <a:r>
              <a:rPr lang="en-US" sz="1800" dirty="0" smtClean="0">
                <a:solidFill>
                  <a:srgbClr val="FF0000"/>
                </a:solidFill>
              </a:rPr>
              <a:t>Recurrent </a:t>
            </a:r>
            <a:r>
              <a:rPr lang="en-US" sz="1800" dirty="0">
                <a:solidFill>
                  <a:srgbClr val="FF0000"/>
                </a:solidFill>
              </a:rPr>
              <a:t>Neural Networks (RNNs)</a:t>
            </a:r>
          </a:p>
          <a:p>
            <a:pPr marL="285750" indent="-285750">
              <a:buFont typeface="Arial" pitchFamily="34" charset="0"/>
              <a:buChar char="•"/>
            </a:pPr>
            <a:r>
              <a:rPr lang="en-US" sz="1800" dirty="0">
                <a:solidFill>
                  <a:srgbClr val="FF0000"/>
                </a:solidFill>
              </a:rPr>
              <a:t>Generative Adversarial Networks (GANs)</a:t>
            </a:r>
          </a:p>
          <a:p>
            <a:pPr marL="285750" indent="-285750">
              <a:buFont typeface="Arial" pitchFamily="34" charset="0"/>
              <a:buChar char="•"/>
            </a:pPr>
            <a:r>
              <a:rPr lang="en-US" sz="1800" dirty="0"/>
              <a:t>Radial Basis Function Networks (RBFNs)</a:t>
            </a:r>
          </a:p>
          <a:p>
            <a:pPr marL="285750" indent="-285750">
              <a:buFont typeface="Arial" pitchFamily="34" charset="0"/>
              <a:buChar char="•"/>
            </a:pPr>
            <a:r>
              <a:rPr lang="en-US" sz="1800" dirty="0"/>
              <a:t>Multilayer </a:t>
            </a:r>
            <a:r>
              <a:rPr lang="en-US" sz="1800" dirty="0" err="1"/>
              <a:t>Perceptrons</a:t>
            </a:r>
            <a:r>
              <a:rPr lang="en-US" sz="1800" dirty="0"/>
              <a:t> (MLPs)</a:t>
            </a:r>
          </a:p>
          <a:p>
            <a:pPr marL="285750" indent="-285750">
              <a:buFont typeface="Arial" pitchFamily="34" charset="0"/>
              <a:buChar char="•"/>
            </a:pPr>
            <a:r>
              <a:rPr lang="en-US" sz="1800" dirty="0"/>
              <a:t>Self Organizing Maps (SOMs)</a:t>
            </a:r>
          </a:p>
          <a:p>
            <a:pPr marL="285750" indent="-285750">
              <a:buFont typeface="Arial" pitchFamily="34" charset="0"/>
              <a:buChar char="•"/>
            </a:pPr>
            <a:r>
              <a:rPr lang="en-US" sz="1800" dirty="0"/>
              <a:t>Deep Belief Networks (DBNs)</a:t>
            </a:r>
          </a:p>
          <a:p>
            <a:pPr marL="285750" indent="-285750">
              <a:buFont typeface="Arial" pitchFamily="34" charset="0"/>
              <a:buChar char="•"/>
            </a:pPr>
            <a:r>
              <a:rPr lang="en-US" sz="1800" dirty="0"/>
              <a:t>Restricted Boltzmann Machines( RBMs)</a:t>
            </a:r>
          </a:p>
          <a:p>
            <a:pPr marL="285750" indent="-285750">
              <a:buFont typeface="Arial" pitchFamily="34" charset="0"/>
              <a:buChar char="•"/>
            </a:pPr>
            <a:r>
              <a:rPr lang="en-US" sz="1800" dirty="0" err="1"/>
              <a:t>Autoencoders</a:t>
            </a:r>
            <a:endParaRPr lang="en-US" sz="1800" dirty="0"/>
          </a:p>
        </p:txBody>
      </p:sp>
      <p:sp>
        <p:nvSpPr>
          <p:cNvPr id="6" name="Rectangle 5"/>
          <p:cNvSpPr/>
          <p:nvPr/>
        </p:nvSpPr>
        <p:spPr>
          <a:xfrm>
            <a:off x="2138889" y="477371"/>
            <a:ext cx="3406702" cy="369332"/>
          </a:xfrm>
          <a:prstGeom prst="rect">
            <a:avLst/>
          </a:prstGeom>
        </p:spPr>
        <p:txBody>
          <a:bodyPr wrap="none">
            <a:spAutoFit/>
          </a:bodyPr>
          <a:lstStyle/>
          <a:p>
            <a:r>
              <a:rPr lang="en-US" sz="1800" b="1" dirty="0">
                <a:solidFill>
                  <a:schemeClr val="accent1"/>
                </a:solidFill>
                <a:latin typeface="Reem Kufi"/>
                <a:ea typeface="Reem Kufi"/>
                <a:cs typeface="Reem Kufi"/>
                <a:sym typeface="Reem Kufi"/>
              </a:rPr>
              <a:t>Types of Deep Learning Algorithms</a:t>
            </a:r>
          </a:p>
        </p:txBody>
      </p:sp>
    </p:spTree>
    <p:extLst>
      <p:ext uri="{BB962C8B-B14F-4D97-AF65-F5344CB8AC3E}">
        <p14:creationId xmlns:p14="http://schemas.microsoft.com/office/powerpoint/2010/main" val="39720845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11700" y="445025"/>
            <a:ext cx="7167273" cy="1089588"/>
          </a:xfrm>
        </p:spPr>
        <p:txBody>
          <a:bodyPr>
            <a:normAutofit fontScale="90000"/>
          </a:bodyPr>
          <a:lstStyle/>
          <a:p>
            <a:pPr algn="l"/>
            <a:r>
              <a:rPr lang="en-US" sz="2000" b="1" dirty="0"/>
              <a:t>As the brain learns by trial and activates new neurons by learning from the experience, even in </a:t>
            </a:r>
            <a:r>
              <a:rPr lang="en-US" sz="2000" b="1" dirty="0" smtClean="0"/>
              <a:t>deep learning </a:t>
            </a:r>
            <a:r>
              <a:rPr lang="en-US" sz="2000" b="1" dirty="0"/>
              <a:t>architectures, the extraction stages or layers are changed based on the information received at </a:t>
            </a:r>
            <a:r>
              <a:rPr lang="en-US" sz="2000" b="1" dirty="0" smtClean="0"/>
              <a:t>the input</a:t>
            </a:r>
            <a:r>
              <a:rPr lang="en-US" sz="2000" b="1" dirty="0"/>
              <a:t>.</a:t>
            </a:r>
            <a:r>
              <a:rPr lang="en-US" dirty="0"/>
              <a:t/>
            </a:r>
            <a:br>
              <a:rPr lang="en-US" dirty="0"/>
            </a:br>
            <a:endParaRPr lang="en-US" dirty="0"/>
          </a:p>
        </p:txBody>
      </p:sp>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8772" t="33553" r="67290" b="18420"/>
          <a:stretch/>
        </p:blipFill>
        <p:spPr bwMode="auto">
          <a:xfrm>
            <a:off x="5813946" y="1719618"/>
            <a:ext cx="3330054" cy="3423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2"/>
          <p:cNvSpPr txBox="1">
            <a:spLocks/>
          </p:cNvSpPr>
          <p:nvPr/>
        </p:nvSpPr>
        <p:spPr>
          <a:xfrm>
            <a:off x="298052" y="1534613"/>
            <a:ext cx="5474951" cy="3416400"/>
          </a:xfrm>
          <a:prstGeom prst="rect">
            <a:avLst/>
          </a:prstGeom>
          <a:noFill/>
          <a:ln>
            <a:noFill/>
          </a:ln>
        </p:spPr>
        <p:txBody>
          <a:bodyPr spcFirstLastPara="1" wrap="square" lIns="91425" tIns="91425" rIns="91425" bIns="91425" anchor="t" anchorCtr="0">
            <a:normAutofit fontScale="92500" lnSpcReduction="10000"/>
          </a:bodyPr>
          <a:lstStyle/>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More precisely, it builds the layers as follows along with the figure representation:</a:t>
            </a:r>
          </a:p>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Layer 1: The system starts identifying the dark and light pixels</a:t>
            </a:r>
          </a:p>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Layer 2: The system identifies edges and shapes</a:t>
            </a:r>
          </a:p>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Layer 3: The system learns more complex shapes and objects</a:t>
            </a:r>
          </a:p>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Layer 4: The system learns which objects define a human face</a:t>
            </a:r>
          </a:p>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endPar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endParaRPr>
          </a:p>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Here is the visual representation of the process:</a:t>
            </a:r>
          </a:p>
          <a:p>
            <a:pPr marL="457200" marR="0" lvl="0" indent="-342900" algn="ctr" defTabSz="914400" rtl="0" eaLnBrk="1" fontAlgn="auto" latinLnBrk="0" hangingPunct="1">
              <a:lnSpc>
                <a:spcPct val="100000"/>
              </a:lnSpc>
              <a:spcBef>
                <a:spcPts val="0"/>
              </a:spcBef>
              <a:spcAft>
                <a:spcPts val="0"/>
              </a:spcAft>
              <a:buClr>
                <a:schemeClr val="dk2"/>
              </a:buClr>
              <a:buSzPts val="2200"/>
              <a:buFont typeface="Source Sans Pro"/>
              <a:buNone/>
              <a:tabLst/>
              <a:defRPr/>
            </a:pPr>
            <a:endParaRPr kumimoji="0" lang="en-US" sz="2200" b="0" i="0" u="none" strike="noStrike" kern="0" cap="none" spc="0" normalizeH="0" baseline="0" noProof="0" dirty="0">
              <a:ln>
                <a:noFill/>
              </a:ln>
              <a:solidFill>
                <a:schemeClr val="dk2"/>
              </a:solidFill>
              <a:effectLst/>
              <a:uLnTx/>
              <a:uFillTx/>
              <a:latin typeface="Source Sans Pro"/>
              <a:ea typeface="Source Sans Pro"/>
              <a:cs typeface="Source Sans Pro"/>
              <a:sym typeface="Source Sans Pr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11700" y="445025"/>
            <a:ext cx="8520600" cy="572700"/>
          </a:xfrm>
        </p:spPr>
        <p:txBody>
          <a:bodyPr>
            <a:normAutofit/>
          </a:bodyPr>
          <a:lstStyle/>
          <a:p>
            <a:r>
              <a:rPr lang="en-US" dirty="0"/>
              <a:t>Open Source Deep Learning Libraries and Platforms</a:t>
            </a:r>
          </a:p>
        </p:txBody>
      </p:sp>
      <p:pic>
        <p:nvPicPr>
          <p:cNvPr id="5" name="Picture 2" descr="E:\courses folders\GSC\course3-DL\top-16-deep-learning-libs-69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961902"/>
            <a:ext cx="6858000" cy="34261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07697" y="397524"/>
            <a:ext cx="8520600" cy="572700"/>
          </a:xfrm>
        </p:spPr>
        <p:txBody>
          <a:bodyPr>
            <a:normAutofit/>
          </a:bodyPr>
          <a:lstStyle/>
          <a:p>
            <a:r>
              <a:rPr lang="en-US" sz="2000" dirty="0" smtClean="0"/>
              <a:t>There </a:t>
            </a:r>
            <a:r>
              <a:rPr lang="en-US" sz="2000" dirty="0"/>
              <a:t>are two main reasons it has only recently become useful:</a:t>
            </a:r>
          </a:p>
        </p:txBody>
      </p:sp>
      <p:sp>
        <p:nvSpPr>
          <p:cNvPr id="5" name="Content Placeholder 2"/>
          <p:cNvSpPr txBox="1">
            <a:spLocks/>
          </p:cNvSpPr>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571500" marR="0" lvl="0" indent="-457200" defTabSz="914400" rtl="0" eaLnBrk="1" fontAlgn="auto" latinLnBrk="0" hangingPunct="1">
              <a:lnSpc>
                <a:spcPct val="100000"/>
              </a:lnSpc>
              <a:spcBef>
                <a:spcPts val="0"/>
              </a:spcBef>
              <a:spcAft>
                <a:spcPts val="0"/>
              </a:spcAft>
              <a:buClr>
                <a:schemeClr val="dk2"/>
              </a:buClr>
              <a:buSzPts val="2200"/>
              <a:buFont typeface="Source Sans Pro"/>
              <a:buAutoNum type="alphaUcPeriod"/>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Deep learning requires </a:t>
            </a:r>
            <a:r>
              <a:rPr kumimoji="0" lang="en-US" sz="2200" b="1"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large amounts of labeled data</a:t>
            </a: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For example, driverless car development requires millions of images and thousands of hours of video.</a:t>
            </a:r>
          </a:p>
          <a:p>
            <a:pPr marL="571500" marR="0" lvl="0" indent="-457200" defTabSz="914400" rtl="0" eaLnBrk="1" fontAlgn="auto" latinLnBrk="0" hangingPunct="1">
              <a:lnSpc>
                <a:spcPct val="100000"/>
              </a:lnSpc>
              <a:spcBef>
                <a:spcPts val="0"/>
              </a:spcBef>
              <a:spcAft>
                <a:spcPts val="0"/>
              </a:spcAft>
              <a:buClr>
                <a:schemeClr val="dk2"/>
              </a:buClr>
              <a:buSzPts val="2200"/>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B.	 Deep learning requires substantial computing power. </a:t>
            </a:r>
            <a:r>
              <a:rPr kumimoji="0" lang="en-US" sz="2200" b="1"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High-performance GPUs </a:t>
            </a: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have a parallel architecture that is efficient for deep learning. When combined with clusters or cloud computing, this enables development teams to reduce training time for a deep learning network from weeks to hours or less.</a:t>
            </a:r>
            <a:endParaRPr kumimoji="0" lang="en-US" sz="2200" b="0" i="0" u="none" strike="noStrike" kern="0" cap="none" spc="0" normalizeH="0" baseline="0" noProof="0" dirty="0">
              <a:ln>
                <a:noFill/>
              </a:ln>
              <a:solidFill>
                <a:schemeClr val="dk2"/>
              </a:solidFill>
              <a:effectLst/>
              <a:uLnTx/>
              <a:uFillTx/>
              <a:latin typeface="Source Sans Pro"/>
              <a:ea typeface="Source Sans Pro"/>
              <a:cs typeface="Source Sans Pro"/>
              <a:sym typeface="Source Sans Pr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6"/>
          <p:cNvSpPr txBox="1">
            <a:spLocks noGrp="1"/>
          </p:cNvSpPr>
          <p:nvPr>
            <p:ph type="title"/>
          </p:nvPr>
        </p:nvSpPr>
        <p:spPr>
          <a:xfrm>
            <a:off x="3781075" y="1635450"/>
            <a:ext cx="1714500" cy="97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223" name="Google Shape;223;p36"/>
          <p:cNvSpPr txBox="1">
            <a:spLocks noGrp="1"/>
          </p:cNvSpPr>
          <p:nvPr>
            <p:ph type="title" idx="2"/>
          </p:nvPr>
        </p:nvSpPr>
        <p:spPr>
          <a:xfrm>
            <a:off x="2343300" y="2406625"/>
            <a:ext cx="4457700" cy="609600"/>
          </a:xfrm>
          <a:prstGeom prst="rect">
            <a:avLst/>
          </a:prstGeom>
        </p:spPr>
        <p:txBody>
          <a:bodyPr spcFirstLastPara="1" wrap="square" lIns="91425" tIns="91425" rIns="83775" bIns="91425" anchor="t" anchorCtr="0">
            <a:noAutofit/>
          </a:bodyPr>
          <a:lstStyle/>
          <a:p>
            <a:pPr lvl="0">
              <a:spcAft>
                <a:spcPts val="1600"/>
              </a:spcAft>
            </a:pPr>
            <a:r>
              <a:rPr lang="en-US" dirty="0"/>
              <a:t>INTRODUCTION</a:t>
            </a:r>
          </a:p>
        </p:txBody>
      </p:sp>
      <p:pic>
        <p:nvPicPr>
          <p:cNvPr id="5" name="صورة 4">
            <a:extLst>
              <a:ext uri="{FF2B5EF4-FFF2-40B4-BE49-F238E27FC236}">
                <a16:creationId xmlns="" xmlns:a16="http://schemas.microsoft.com/office/drawing/2014/main" id="{DF884EA7-3A0D-4DCF-AAD7-507C402E0BA8}"/>
              </a:ext>
            </a:extLst>
          </p:cNvPr>
          <p:cNvPicPr>
            <a:picLocks noChangeAspect="1"/>
          </p:cNvPicPr>
          <p:nvPr/>
        </p:nvPicPr>
        <p:blipFill>
          <a:blip r:embed="rId3"/>
          <a:stretch>
            <a:fillRect/>
          </a:stretch>
        </p:blipFill>
        <p:spPr>
          <a:xfrm>
            <a:off x="81183" y="4653125"/>
            <a:ext cx="1923292" cy="423673"/>
          </a:xfrm>
          <a:prstGeom prst="rect">
            <a:avLst/>
          </a:prstGeo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05816" y="373773"/>
            <a:ext cx="8520600" cy="572700"/>
          </a:xfrm>
        </p:spPr>
        <p:txBody>
          <a:bodyPr>
            <a:normAutofit/>
          </a:bodyPr>
          <a:lstStyle/>
          <a:p>
            <a:r>
              <a:rPr lang="en-US" sz="2400" dirty="0"/>
              <a:t>Examples of Deep Learning (DL) at work listed below as:</a:t>
            </a:r>
          </a:p>
        </p:txBody>
      </p:sp>
      <p:sp>
        <p:nvSpPr>
          <p:cNvPr id="5" name="Content Placeholder 2"/>
          <p:cNvSpPr txBox="1">
            <a:spLocks/>
          </p:cNvSpPr>
          <p:nvPr/>
        </p:nvSpPr>
        <p:spPr>
          <a:xfrm>
            <a:off x="311700" y="1152474"/>
            <a:ext cx="8520600" cy="3811411"/>
          </a:xfrm>
          <a:prstGeom prst="rect">
            <a:avLst/>
          </a:prstGeom>
          <a:noFill/>
          <a:ln>
            <a:noFill/>
          </a:ln>
        </p:spPr>
        <p:txBody>
          <a:bodyPr spcFirstLastPara="1" wrap="square" lIns="91425" tIns="91425" rIns="91425" bIns="91425" anchor="t" anchorCtr="0">
            <a:noAutofit/>
          </a:bodyPr>
          <a:lstStyle/>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a. Deep learning applications are used in industries from </a:t>
            </a:r>
            <a:r>
              <a:rPr kumimoji="0" lang="en-US" sz="16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automated driving to medical devices.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b. </a:t>
            </a:r>
            <a:r>
              <a:rPr kumimoji="0" lang="en-US" sz="16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Automated Driving</a:t>
            </a: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Automotive researchers are using deep learning to automatically detect objects such as stop signs and traffic lights. In addition, deep learning is used to detect pedestrians, which helps decrease accidents.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c. </a:t>
            </a:r>
            <a:r>
              <a:rPr kumimoji="0" lang="en-US" sz="16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Aerospace and Defense</a:t>
            </a: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Deep learning is used to identify objects from satellites that locate areas of interest and identify safe or unsafe zones for troops.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d. </a:t>
            </a:r>
            <a:r>
              <a:rPr kumimoji="0" lang="en-US" sz="16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Medical Research</a:t>
            </a: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Cancer researchers are using deep learning to automatically detect cancer cells. Teams at UCLA built an advanced microscope that yields a high- dimensional data set used to train a deep learning application to accurately identify cancer cells.</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e. </a:t>
            </a:r>
            <a:r>
              <a:rPr kumimoji="0" lang="en-US" sz="16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Industrial Automation</a:t>
            </a: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Deep learning is helping to improve worker safety around heavy machinery by automatically detecting when people or objects are within an unsafe distance of machines.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f. </a:t>
            </a:r>
            <a:r>
              <a:rPr kumimoji="0" lang="en-US" sz="16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Electronics</a:t>
            </a: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Deep learning is being used in </a:t>
            </a:r>
            <a:r>
              <a:rPr kumimoji="0" lang="en-US" sz="1600" b="1"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automated hearing and speech translation</a:t>
            </a:r>
            <a:r>
              <a:rPr kumimoji="0" lang="en-US" sz="1600" b="0" i="0" u="none" strike="noStrike" kern="0" cap="none" spc="0" normalizeH="0" baseline="0" noProof="0" dirty="0" smtClean="0">
                <a:ln>
                  <a:noFill/>
                </a:ln>
                <a:solidFill>
                  <a:schemeClr val="tx1"/>
                </a:solidFill>
                <a:effectLst/>
                <a:uLnTx/>
                <a:uFillTx/>
                <a:latin typeface="Source Sans Pro"/>
                <a:ea typeface="Source Sans Pro"/>
                <a:cs typeface="Source Sans Pro"/>
                <a:sym typeface="Source Sans Pro"/>
              </a:rPr>
              <a:t>. For example, home assistance devices that respond to your voice and know your preferences are powered by deep learning applications.</a:t>
            </a:r>
            <a:endParaRPr kumimoji="0" lang="en-US" sz="1600" b="0" i="0" u="none" strike="noStrike" kern="0" cap="none" spc="0" normalizeH="0" baseline="0" noProof="0" dirty="0">
              <a:ln>
                <a:noFill/>
              </a:ln>
              <a:solidFill>
                <a:schemeClr val="tx1"/>
              </a:solidFill>
              <a:effectLst/>
              <a:uLnTx/>
              <a:uFillTx/>
              <a:latin typeface="Source Sans Pro"/>
              <a:ea typeface="Source Sans Pro"/>
              <a:cs typeface="Source Sans Pro"/>
              <a:sym typeface="Source Sans Pr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11700" y="445025"/>
            <a:ext cx="8520600" cy="572700"/>
          </a:xfrm>
        </p:spPr>
        <p:txBody>
          <a:bodyPr/>
          <a:lstStyle/>
          <a:p>
            <a:r>
              <a:rPr lang="en-US" sz="2800" dirty="0"/>
              <a:t>Limitations of Deep Learning</a:t>
            </a:r>
          </a:p>
        </p:txBody>
      </p:sp>
      <p:sp>
        <p:nvSpPr>
          <p:cNvPr id="5" name="Content Placeholder 2"/>
          <p:cNvSpPr txBox="1">
            <a:spLocks/>
          </p:cNvSpPr>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457200" marR="0" lvl="0" indent="-342900" defTabSz="914400" rtl="0" eaLnBrk="1" fontAlgn="auto" latinLnBrk="0" hangingPunct="1">
              <a:lnSpc>
                <a:spcPct val="100000"/>
              </a:lnSpc>
              <a:spcBef>
                <a:spcPts val="0"/>
              </a:spcBef>
              <a:spcAft>
                <a:spcPts val="0"/>
              </a:spcAft>
              <a:buClr>
                <a:schemeClr val="dk2"/>
              </a:buClr>
              <a:buSzPts val="2200"/>
              <a:buFont typeface="Arial" pitchFamily="34" charset="0"/>
              <a:buChar char="•"/>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The systems need 10,000+ examples to learn a concept like cows. Humans only need a handful of examples.</a:t>
            </a:r>
          </a:p>
          <a:p>
            <a:pPr marL="457200" marR="0" lvl="0" indent="-342900" defTabSz="914400" rtl="0" eaLnBrk="1" fontAlgn="auto" latinLnBrk="0" hangingPunct="1">
              <a:lnSpc>
                <a:spcPct val="100000"/>
              </a:lnSpc>
              <a:spcBef>
                <a:spcPts val="0"/>
              </a:spcBef>
              <a:spcAft>
                <a:spcPts val="0"/>
              </a:spcAft>
              <a:buClr>
                <a:schemeClr val="dk2"/>
              </a:buClr>
              <a:buSzPts val="2200"/>
              <a:buFont typeface="Arial" pitchFamily="34" charset="0"/>
              <a:buChar char="•"/>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Deep Learning cannot explain how the systems got an answer.</a:t>
            </a:r>
          </a:p>
          <a:p>
            <a:pPr marL="457200" marR="0" lvl="0" indent="-342900" defTabSz="914400" rtl="0" eaLnBrk="1" fontAlgn="auto" latinLnBrk="0" hangingPunct="1">
              <a:lnSpc>
                <a:spcPct val="100000"/>
              </a:lnSpc>
              <a:spcBef>
                <a:spcPts val="0"/>
              </a:spcBef>
              <a:spcAft>
                <a:spcPts val="0"/>
              </a:spcAft>
              <a:buClr>
                <a:schemeClr val="dk2"/>
              </a:buClr>
              <a:buSzPts val="2200"/>
              <a:buFont typeface="Arial" pitchFamily="34" charset="0"/>
              <a:buChar char="•"/>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Deep Learning lacks common sense. This makes the systems fragile and when errors are made, the errors can be very large.</a:t>
            </a:r>
            <a:endParaRPr kumimoji="0" lang="en-US" sz="2200" b="0" i="0" u="none" strike="noStrike" kern="0" cap="none" spc="0" normalizeH="0" baseline="0" noProof="0" dirty="0">
              <a:ln>
                <a:noFill/>
              </a:ln>
              <a:solidFill>
                <a:schemeClr val="dk2"/>
              </a:solidFill>
              <a:effectLst/>
              <a:uLnTx/>
              <a:uFillTx/>
              <a:latin typeface="Source Sans Pro"/>
              <a:ea typeface="Source Sans Pro"/>
              <a:cs typeface="Source Sans Pro"/>
              <a:sym typeface="Source Sans Pro"/>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l="9247" t="27632" r="59683" b="15789"/>
          <a:stretch>
            <a:fillRect/>
          </a:stretch>
        </p:blipFill>
        <p:spPr bwMode="auto">
          <a:xfrm>
            <a:off x="312821" y="721895"/>
            <a:ext cx="8085221" cy="3104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0" y="1034370"/>
            <a:ext cx="9630888" cy="3620758"/>
          </a:xfrm>
        </p:spPr>
        <p:txBody>
          <a:bodyPr/>
          <a:lstStyle/>
          <a:p>
            <a:pPr algn="l"/>
            <a:r>
              <a:rPr lang="en-US" sz="1600" dirty="0">
                <a:hlinkClick r:id="rId2"/>
              </a:rPr>
              <a:t>https://appliedgo.net/perceptron</a:t>
            </a:r>
            <a:r>
              <a:rPr lang="en-US" sz="1600" dirty="0" smtClean="0">
                <a:hlinkClick r:id="rId2"/>
              </a:rPr>
              <a:t>/</a:t>
            </a:r>
            <a:endParaRPr lang="en-US" sz="1600" dirty="0" smtClean="0"/>
          </a:p>
          <a:p>
            <a:pPr algn="l"/>
            <a:r>
              <a:rPr lang="en-US" sz="1600" dirty="0">
                <a:hlinkClick r:id="rId3"/>
              </a:rPr>
              <a:t>http://</a:t>
            </a:r>
            <a:r>
              <a:rPr lang="en-US" sz="1600" dirty="0" smtClean="0">
                <a:hlinkClick r:id="rId3"/>
              </a:rPr>
              <a:t>alexlenail.me/NN-SVG/index.html</a:t>
            </a:r>
            <a:endParaRPr lang="en-US" sz="1600" dirty="0" smtClean="0"/>
          </a:p>
          <a:p>
            <a:pPr algn="l"/>
            <a:r>
              <a:rPr lang="en-US" sz="1600" dirty="0" smtClean="0"/>
              <a:t>https</a:t>
            </a:r>
            <a:r>
              <a:rPr lang="en-US" sz="1600" dirty="0"/>
              <a:t>://playground.tensorflow.org/#</a:t>
            </a:r>
            <a:r>
              <a:rPr lang="en-US" sz="1600" dirty="0" smtClean="0"/>
              <a:t>activation=sigmoid&amp;batchSize=10&amp;dataset=gauss&amp;regDataset=reg-plane&amp;learningRate=0.03&amp;regularizationRate=0&amp;noise=5&amp;networkShape=6&amp;seed=0.63653&amp;showTestData=false&amp;discretize=false&amp;percTrainData=50&amp;x=true&amp;y=true&amp;xTimesY=false&amp;xSquared=false&amp;ySquared=false&amp;cosX=false&amp;sinX=false&amp;cosY=false&amp;sinY=false&amp;collectStats=false&amp;problem=classification&amp;initZero=false&amp;hideText=false</a:t>
            </a:r>
          </a:p>
          <a:p>
            <a:pPr algn="l"/>
            <a:endParaRPr lang="en-US" sz="1600" dirty="0"/>
          </a:p>
          <a:p>
            <a:pPr algn="l"/>
            <a:r>
              <a:rPr lang="en-US" sz="1600" dirty="0">
                <a:hlinkClick r:id="rId4"/>
              </a:rPr>
              <a:t>https://www.asimovinstitute.org/neural-network-zoo</a:t>
            </a:r>
            <a:r>
              <a:rPr lang="en-US" sz="1600" dirty="0" smtClean="0">
                <a:hlinkClick r:id="rId4"/>
              </a:rPr>
              <a:t>/</a:t>
            </a:r>
            <a:endParaRPr lang="en-US" sz="1600" dirty="0" smtClean="0"/>
          </a:p>
          <a:p>
            <a:pPr algn="l"/>
            <a:endParaRPr lang="en-US" sz="1600" dirty="0"/>
          </a:p>
          <a:p>
            <a:endParaRPr lang="en-US" sz="1600" dirty="0"/>
          </a:p>
        </p:txBody>
      </p:sp>
      <p:sp>
        <p:nvSpPr>
          <p:cNvPr id="4" name="Title 1"/>
          <p:cNvSpPr>
            <a:spLocks noGrp="1"/>
          </p:cNvSpPr>
          <p:nvPr>
            <p:ph type="title"/>
          </p:nvPr>
        </p:nvSpPr>
        <p:spPr>
          <a:xfrm>
            <a:off x="311700" y="445025"/>
            <a:ext cx="8520600" cy="572700"/>
          </a:xfrm>
        </p:spPr>
        <p:txBody>
          <a:bodyPr/>
          <a:lstStyle/>
          <a:p>
            <a:r>
              <a:rPr lang="en-US" sz="2800" dirty="0" err="1" smtClean="0"/>
              <a:t>Usefull</a:t>
            </a:r>
            <a:r>
              <a:rPr lang="en-US" sz="2800" dirty="0" smtClean="0"/>
              <a:t> Links</a:t>
            </a:r>
            <a:endParaRPr lang="en-US" sz="2800" dirty="0"/>
          </a:p>
        </p:txBody>
      </p:sp>
    </p:spTree>
    <p:extLst>
      <p:ext uri="{BB962C8B-B14F-4D97-AF65-F5344CB8AC3E}">
        <p14:creationId xmlns:p14="http://schemas.microsoft.com/office/powerpoint/2010/main" val="27189390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9"/>
          <p:cNvSpPr txBox="1">
            <a:spLocks noGrp="1"/>
          </p:cNvSpPr>
          <p:nvPr>
            <p:ph type="title"/>
          </p:nvPr>
        </p:nvSpPr>
        <p:spPr>
          <a:xfrm>
            <a:off x="1166810" y="1059546"/>
            <a:ext cx="3727308" cy="572700"/>
          </a:xfrm>
          <a:prstGeom prst="rect">
            <a:avLst/>
          </a:prstGeom>
        </p:spPr>
        <p:txBody>
          <a:bodyPr spcFirstLastPara="1" wrap="square" lIns="91425" tIns="91425" rIns="91425" bIns="91425" anchor="t" anchorCtr="0">
            <a:noAutofit/>
          </a:bodyPr>
          <a:lstStyle/>
          <a:p>
            <a:pPr lvl="0">
              <a:spcAft>
                <a:spcPts val="1600"/>
              </a:spcAft>
            </a:pPr>
            <a:r>
              <a:rPr lang="en-US" dirty="0"/>
              <a:t>PARCTICE</a:t>
            </a:r>
          </a:p>
        </p:txBody>
      </p:sp>
      <p:sp>
        <p:nvSpPr>
          <p:cNvPr id="245" name="Google Shape;245;p39"/>
          <p:cNvSpPr txBox="1">
            <a:spLocks noGrp="1"/>
          </p:cNvSpPr>
          <p:nvPr>
            <p:ph type="subTitle" idx="2"/>
          </p:nvPr>
        </p:nvSpPr>
        <p:spPr>
          <a:xfrm rot="1431034">
            <a:off x="2866530" y="2471401"/>
            <a:ext cx="4066133" cy="1143171"/>
          </a:xfrm>
          <a:prstGeom prst="rect">
            <a:avLst/>
          </a:prstGeom>
        </p:spPr>
        <p:txBody>
          <a:bodyPr spcFirstLastPara="1" wrap="square" lIns="91425" tIns="91425" rIns="91425" bIns="91425" anchor="t" anchorCtr="0">
            <a:noAutofit/>
          </a:bodyPr>
          <a:lstStyle/>
          <a:p>
            <a:pPr marL="285750" lvl="0" indent="-285750">
              <a:spcAft>
                <a:spcPts val="1600"/>
              </a:spcAft>
              <a:buFont typeface="Wingdings" pitchFamily="2" charset="2"/>
              <a:buChar char="§"/>
            </a:pPr>
            <a:r>
              <a:rPr lang="en-US" sz="4000" dirty="0" smtClean="0"/>
              <a:t>Your Turn Now</a:t>
            </a:r>
            <a:endParaRPr lang="en-US" sz="4000" dirty="0"/>
          </a:p>
        </p:txBody>
      </p:sp>
      <p:sp>
        <p:nvSpPr>
          <p:cNvPr id="263" name="Google Shape;263;p39"/>
          <p:cNvSpPr/>
          <p:nvPr/>
        </p:nvSpPr>
        <p:spPr>
          <a:xfrm>
            <a:off x="1329236" y="1890337"/>
            <a:ext cx="45719" cy="937598"/>
          </a:xfrm>
          <a:custGeom>
            <a:avLst/>
            <a:gdLst/>
            <a:ahLst/>
            <a:cxnLst/>
            <a:rect l="l" t="t" r="r" b="b"/>
            <a:pathLst>
              <a:path w="1061" h="31989" extrusionOk="0">
                <a:moveTo>
                  <a:pt x="0" y="0"/>
                </a:moveTo>
                <a:lnTo>
                  <a:pt x="0" y="31989"/>
                </a:lnTo>
                <a:lnTo>
                  <a:pt x="1060" y="31989"/>
                </a:lnTo>
                <a:lnTo>
                  <a:pt x="10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 name="صورة 23">
            <a:extLst>
              <a:ext uri="{FF2B5EF4-FFF2-40B4-BE49-F238E27FC236}">
                <a16:creationId xmlns="" xmlns:a16="http://schemas.microsoft.com/office/drawing/2014/main" id="{3CBB16FC-F1D7-43DD-B39E-E3F5F54A4DA5}"/>
              </a:ext>
            </a:extLst>
          </p:cNvPr>
          <p:cNvPicPr>
            <a:picLocks noChangeAspect="1"/>
          </p:cNvPicPr>
          <p:nvPr/>
        </p:nvPicPr>
        <p:blipFill>
          <a:blip r:embed="rId3"/>
          <a:stretch>
            <a:fillRect/>
          </a:stretch>
        </p:blipFill>
        <p:spPr>
          <a:xfrm>
            <a:off x="59687" y="0"/>
            <a:ext cx="1923292" cy="423673"/>
          </a:xfrm>
          <a:prstGeom prst="rect">
            <a:avLst/>
          </a:prstGeom>
        </p:spPr>
      </p:pic>
      <p:sp>
        <p:nvSpPr>
          <p:cNvPr id="20" name="Google Shape;9958;p74"/>
          <p:cNvSpPr/>
          <p:nvPr/>
        </p:nvSpPr>
        <p:spPr>
          <a:xfrm>
            <a:off x="2159876" y="1604297"/>
            <a:ext cx="995991" cy="503226"/>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82853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عنوان 2">
            <a:extLst>
              <a:ext uri="{FF2B5EF4-FFF2-40B4-BE49-F238E27FC236}">
                <a16:creationId xmlns="" xmlns:a16="http://schemas.microsoft.com/office/drawing/2014/main" id="{F9580EAC-B408-4BB1-A514-048C850EA6CE}"/>
              </a:ext>
            </a:extLst>
          </p:cNvPr>
          <p:cNvSpPr>
            <a:spLocks noGrp="1"/>
          </p:cNvSpPr>
          <p:nvPr>
            <p:ph type="title"/>
          </p:nvPr>
        </p:nvSpPr>
        <p:spPr>
          <a:xfrm>
            <a:off x="2418674" y="1509616"/>
            <a:ext cx="4306645" cy="971590"/>
          </a:xfrm>
        </p:spPr>
        <p:txBody>
          <a:bodyPr/>
          <a:lstStyle/>
          <a:p>
            <a:r>
              <a:rPr lang="en" sz="8000" dirty="0">
                <a:solidFill>
                  <a:srgbClr val="637B7F"/>
                </a:solidFill>
              </a:rPr>
              <a:t>THANKS</a:t>
            </a:r>
            <a:endParaRPr lang="en-US" sz="8000" dirty="0"/>
          </a:p>
        </p:txBody>
      </p:sp>
      <p:sp>
        <p:nvSpPr>
          <p:cNvPr id="29" name="Google Shape;628;p59">
            <a:extLst>
              <a:ext uri="{FF2B5EF4-FFF2-40B4-BE49-F238E27FC236}">
                <a16:creationId xmlns="" xmlns:a16="http://schemas.microsoft.com/office/drawing/2014/main" id="{291CF2DF-508A-41C1-9B0C-FFD7D4C0B41C}"/>
              </a:ext>
            </a:extLst>
          </p:cNvPr>
          <p:cNvSpPr txBox="1">
            <a:spLocks noGrp="1"/>
          </p:cNvSpPr>
          <p:nvPr>
            <p:ph type="subTitle" idx="1"/>
          </p:nvPr>
        </p:nvSpPr>
        <p:spPr>
          <a:xfrm>
            <a:off x="1593178" y="2481206"/>
            <a:ext cx="5957639" cy="1177893"/>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US" sz="7200" dirty="0"/>
              <a:t>Any questions?</a:t>
            </a:r>
            <a:endParaRPr sz="7200" dirty="0"/>
          </a:p>
        </p:txBody>
      </p:sp>
      <p:pic>
        <p:nvPicPr>
          <p:cNvPr id="30" name="صورة 29">
            <a:extLst>
              <a:ext uri="{FF2B5EF4-FFF2-40B4-BE49-F238E27FC236}">
                <a16:creationId xmlns="" xmlns:a16="http://schemas.microsoft.com/office/drawing/2014/main" id="{0BBB09BE-B6FE-41C9-BE45-A445EF154631}"/>
              </a:ext>
            </a:extLst>
          </p:cNvPr>
          <p:cNvPicPr>
            <a:picLocks noChangeAspect="1"/>
          </p:cNvPicPr>
          <p:nvPr/>
        </p:nvPicPr>
        <p:blipFill>
          <a:blip r:embed="rId2"/>
          <a:stretch>
            <a:fillRect/>
          </a:stretch>
        </p:blipFill>
        <p:spPr>
          <a:xfrm>
            <a:off x="2006248" y="3611009"/>
            <a:ext cx="5131495" cy="1130393"/>
          </a:xfrm>
          <a:prstGeom prst="rect">
            <a:avLst/>
          </a:prstGeom>
        </p:spPr>
      </p:pic>
    </p:spTree>
    <p:extLst>
      <p:ext uri="{BB962C8B-B14F-4D97-AF65-F5344CB8AC3E}">
        <p14:creationId xmlns:p14="http://schemas.microsoft.com/office/powerpoint/2010/main" val="15898028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5" name="صورة 4">
            <a:extLst>
              <a:ext uri="{FF2B5EF4-FFF2-40B4-BE49-F238E27FC236}">
                <a16:creationId xmlns="" xmlns:a16="http://schemas.microsoft.com/office/drawing/2014/main" id="{FBA5D195-6EC5-4027-91E2-1269F1CDC171}"/>
              </a:ext>
            </a:extLst>
          </p:cNvPr>
          <p:cNvPicPr>
            <a:picLocks noChangeAspect="1"/>
          </p:cNvPicPr>
          <p:nvPr/>
        </p:nvPicPr>
        <p:blipFill>
          <a:blip r:embed="rId3"/>
          <a:stretch>
            <a:fillRect/>
          </a:stretch>
        </p:blipFill>
        <p:spPr>
          <a:xfrm>
            <a:off x="91815" y="0"/>
            <a:ext cx="1923292" cy="423673"/>
          </a:xfrm>
          <a:prstGeom prst="rect">
            <a:avLst/>
          </a:prstGeom>
        </p:spPr>
      </p:pic>
      <p:pic>
        <p:nvPicPr>
          <p:cNvPr id="6" name="Picture 2" descr="E:\courses folders\GSC\course3-DL\main-qimg-a5a62840b9eff7e010c49a6f3fec13e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314451"/>
            <a:ext cx="8157411" cy="3829049"/>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229;p37"/>
          <p:cNvSpPr/>
          <p:nvPr/>
        </p:nvSpPr>
        <p:spPr>
          <a:xfrm rot="5400000">
            <a:off x="4290238" y="-5236"/>
            <a:ext cx="45719" cy="2325821"/>
          </a:xfrm>
          <a:custGeom>
            <a:avLst/>
            <a:gdLst/>
            <a:ahLst/>
            <a:cxnLst/>
            <a:rect l="l" t="t" r="r" b="b"/>
            <a:pathLst>
              <a:path w="1061" h="31989" extrusionOk="0">
                <a:moveTo>
                  <a:pt x="0" y="0"/>
                </a:moveTo>
                <a:lnTo>
                  <a:pt x="0" y="31989"/>
                </a:lnTo>
                <a:lnTo>
                  <a:pt x="1060" y="31989"/>
                </a:lnTo>
                <a:lnTo>
                  <a:pt x="10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2"/>
          <p:cNvSpPr/>
          <p:nvPr/>
        </p:nvSpPr>
        <p:spPr>
          <a:xfrm>
            <a:off x="1738893" y="298042"/>
            <a:ext cx="5803192" cy="830997"/>
          </a:xfrm>
          <a:prstGeom prst="rect">
            <a:avLst/>
          </a:prstGeom>
        </p:spPr>
        <p:txBody>
          <a:bodyPr wrap="none">
            <a:spAutoFit/>
          </a:bodyPr>
          <a:lstStyle/>
          <a:p>
            <a:pPr algn="ctr"/>
            <a:r>
              <a:rPr lang="en-US" sz="2400" dirty="0" smtClean="0"/>
              <a:t>Differentiate between </a:t>
            </a:r>
          </a:p>
          <a:p>
            <a:pPr algn="ctr"/>
            <a:r>
              <a:rPr lang="en-US" sz="2400" dirty="0" smtClean="0"/>
              <a:t>AI, Machine Learning and Deep Learning</a:t>
            </a:r>
            <a:endParaRPr lang="en-US" sz="2200" b="1" dirty="0">
              <a:solidFill>
                <a:schemeClr val="dk2"/>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2428490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0" y="767131"/>
            <a:ext cx="8520600" cy="3991359"/>
          </a:xfrm>
          <a:prstGeom prst="rect">
            <a:avLst/>
          </a:prstGeom>
          <a:noFill/>
          <a:ln>
            <a:noFill/>
          </a:ln>
        </p:spPr>
        <p:txBody>
          <a:bodyPr spcFirstLastPara="1" wrap="square" lIns="91425" tIns="91425" rIns="91425" bIns="91425" anchor="t" anchorCtr="0">
            <a:normAutofit/>
          </a:bodyPr>
          <a:lstStyle/>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Ø"/>
              <a:tabLst/>
              <a:defRPr/>
            </a:pPr>
            <a:r>
              <a:rPr kumimoji="0" lang="en-US" sz="2400" i="0" u="none" strike="noStrike" kern="0" cap="none" spc="0" normalizeH="0" baseline="0" noProof="0" dirty="0" smtClean="0">
                <a:ln>
                  <a:noFill/>
                </a:ln>
                <a:solidFill>
                  <a:schemeClr val="dk2"/>
                </a:solidFill>
                <a:effectLst/>
                <a:uLnTx/>
                <a:uFillTx/>
                <a:latin typeface="Source Sans Pro"/>
                <a:ea typeface="Source Sans Pro"/>
                <a:cs typeface="+mj-cs"/>
                <a:sym typeface="Source Sans Pro"/>
              </a:rPr>
              <a:t>Artificial Intelligence is a technique which enables machines to mimic human behavior. </a:t>
            </a:r>
          </a:p>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Ø"/>
              <a:tabLst/>
              <a:defRPr/>
            </a:pPr>
            <a:r>
              <a:rPr kumimoji="0" lang="en-US" sz="2400" i="0" u="none" strike="noStrike" kern="0" cap="none" spc="0" normalizeH="0" baseline="0" noProof="0" dirty="0" smtClean="0">
                <a:ln>
                  <a:noFill/>
                </a:ln>
                <a:solidFill>
                  <a:schemeClr val="dk2"/>
                </a:solidFill>
                <a:effectLst/>
                <a:uLnTx/>
                <a:uFillTx/>
                <a:latin typeface="Source Sans Pro"/>
                <a:ea typeface="Source Sans Pro"/>
                <a:cs typeface="+mj-cs"/>
                <a:sym typeface="Source Sans Pro"/>
              </a:rPr>
              <a:t>Machine Learning is a subset of AI technique which uses statistical methods to enable machines to improve with experience.</a:t>
            </a:r>
          </a:p>
          <a:p>
            <a:pPr marL="457200" marR="0" lvl="0" indent="-342900" defTabSz="914400" rtl="0" eaLnBrk="1" fontAlgn="auto" latinLnBrk="0" hangingPunct="1">
              <a:lnSpc>
                <a:spcPct val="100000"/>
              </a:lnSpc>
              <a:spcBef>
                <a:spcPts val="0"/>
              </a:spcBef>
              <a:spcAft>
                <a:spcPts val="0"/>
              </a:spcAft>
              <a:buClr>
                <a:schemeClr val="dk2"/>
              </a:buClr>
              <a:buSzPts val="2200"/>
              <a:buFont typeface="Wingdings" pitchFamily="2" charset="2"/>
              <a:buChar char="Ø"/>
              <a:tabLst/>
              <a:defRPr/>
            </a:pPr>
            <a:r>
              <a:rPr kumimoji="0" lang="en-US" sz="2400" i="0" u="none" strike="noStrike" kern="0" cap="none" spc="0" normalizeH="0" baseline="0" noProof="0" dirty="0" smtClean="0">
                <a:ln>
                  <a:noFill/>
                </a:ln>
                <a:solidFill>
                  <a:schemeClr val="dk2"/>
                </a:solidFill>
                <a:effectLst/>
                <a:uLnTx/>
                <a:uFillTx/>
                <a:latin typeface="Source Sans Pro"/>
                <a:ea typeface="Source Sans Pro"/>
                <a:cs typeface="+mj-cs"/>
                <a:sym typeface="Source Sans Pro"/>
              </a:rPr>
              <a:t>Deep learning is a subset of ML which make the computation of multi-layer neural network feasible. It uses Neural networks to simulate human-like decision making.</a:t>
            </a:r>
            <a:endParaRPr kumimoji="0" lang="en-US" sz="2400" i="0" u="none" strike="noStrike" kern="0" cap="none" spc="0" normalizeH="0" baseline="0" noProof="0" dirty="0">
              <a:ln>
                <a:noFill/>
              </a:ln>
              <a:solidFill>
                <a:schemeClr val="dk2"/>
              </a:solidFill>
              <a:effectLst/>
              <a:uLnTx/>
              <a:uFillTx/>
              <a:latin typeface="Source Sans Pro"/>
              <a:ea typeface="Source Sans Pro"/>
              <a:cs typeface="+mj-cs"/>
              <a:sym typeface="Source Sans Pro"/>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ar-EG"/>
          </a:p>
        </p:txBody>
      </p:sp>
      <p:sp>
        <p:nvSpPr>
          <p:cNvPr id="3" name="Title 2"/>
          <p:cNvSpPr>
            <a:spLocks noGrp="1"/>
          </p:cNvSpPr>
          <p:nvPr>
            <p:ph type="title"/>
          </p:nvPr>
        </p:nvSpPr>
        <p:spPr/>
        <p:txBody>
          <a:bodyPr/>
          <a:lstStyle/>
          <a:p>
            <a:endParaRPr lang="ar-EG"/>
          </a:p>
        </p:txBody>
      </p:sp>
      <p:pic>
        <p:nvPicPr>
          <p:cNvPr id="4" name="Picture 2" descr="E:\courses folders\GSC\course3-DL\figure\How-Deep-Learning-Can-Fill-the-Machine-Learning-Gaps-inline-Image-4.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9074" y="745959"/>
            <a:ext cx="8295737" cy="38982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02569" y="468143"/>
            <a:ext cx="3561347" cy="461665"/>
          </a:xfrm>
          <a:prstGeom prst="rect">
            <a:avLst/>
          </a:prstGeom>
        </p:spPr>
        <p:txBody>
          <a:bodyPr wrap="square">
            <a:spAutoFit/>
          </a:bodyPr>
          <a:lstStyle/>
          <a:p>
            <a:r>
              <a:rPr lang="en-US" sz="2400" dirty="0" smtClean="0"/>
              <a:t>History of Deep Learning</a:t>
            </a:r>
            <a:endParaRPr lang="en-US" sz="2400" dirty="0">
              <a:sym typeface="Source Sans Pro"/>
            </a:endParaRPr>
          </a:p>
        </p:txBody>
      </p:sp>
      <p:sp>
        <p:nvSpPr>
          <p:cNvPr id="5" name="Content Placeholder 2"/>
          <p:cNvSpPr txBox="1">
            <a:spLocks/>
          </p:cNvSpPr>
          <p:nvPr/>
        </p:nvSpPr>
        <p:spPr>
          <a:xfrm>
            <a:off x="1774209" y="1011329"/>
            <a:ext cx="5882185" cy="3612030"/>
          </a:xfrm>
          <a:prstGeom prst="rect">
            <a:avLst/>
          </a:prstGeom>
          <a:noFill/>
          <a:ln>
            <a:noFill/>
          </a:ln>
        </p:spPr>
        <p:txBody>
          <a:bodyPr spcFirstLastPara="1" wrap="square" lIns="91425" tIns="91425" rIns="91425" bIns="91425" anchor="t" anchorCtr="0">
            <a:noAutofit/>
          </a:bodyPr>
          <a:lstStyle/>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Ideas and Milestones</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 1943: Neural networks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1957-62: </a:t>
            </a:r>
            <a:r>
              <a:rPr kumimoji="0" lang="en-US" sz="2200" b="0" i="0" u="none" strike="noStrike" kern="0" cap="none" spc="0" normalizeH="0" baseline="0" noProof="0" dirty="0" err="1" smtClean="0">
                <a:ln>
                  <a:noFill/>
                </a:ln>
                <a:solidFill>
                  <a:schemeClr val="dk2"/>
                </a:solidFill>
                <a:effectLst/>
                <a:uLnTx/>
                <a:uFillTx/>
                <a:latin typeface="Source Sans Pro"/>
                <a:ea typeface="Source Sans Pro"/>
                <a:cs typeface="Source Sans Pro"/>
                <a:sym typeface="Source Sans Pro"/>
              </a:rPr>
              <a:t>Perceptron</a:t>
            </a: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1970-86: </a:t>
            </a:r>
            <a:r>
              <a:rPr kumimoji="0" lang="en-US" sz="2200" b="0" i="0" u="none" strike="noStrike" kern="0" cap="none" spc="0" normalizeH="0" baseline="0" noProof="0" dirty="0" err="1" smtClean="0">
                <a:ln>
                  <a:noFill/>
                </a:ln>
                <a:solidFill>
                  <a:schemeClr val="dk2"/>
                </a:solidFill>
                <a:effectLst/>
                <a:uLnTx/>
                <a:uFillTx/>
                <a:latin typeface="Source Sans Pro"/>
                <a:ea typeface="Source Sans Pro"/>
                <a:cs typeface="Source Sans Pro"/>
                <a:sym typeface="Source Sans Pro"/>
              </a:rPr>
              <a:t>Backpropagation</a:t>
            </a: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RBM, RNN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1979-98: CNN, MNIST, LSTM, Bidirectional RNN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2006: “Deep Learning”, DBN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2009: </a:t>
            </a:r>
            <a:r>
              <a:rPr kumimoji="0" lang="en-US" sz="2200" b="0" i="0" u="none" strike="noStrike" kern="0" cap="none" spc="0" normalizeH="0" baseline="0" noProof="0" dirty="0" err="1" smtClean="0">
                <a:ln>
                  <a:noFill/>
                </a:ln>
                <a:solidFill>
                  <a:schemeClr val="dk2"/>
                </a:solidFill>
                <a:effectLst/>
                <a:uLnTx/>
                <a:uFillTx/>
                <a:latin typeface="Source Sans Pro"/>
                <a:ea typeface="Source Sans Pro"/>
                <a:cs typeface="Source Sans Pro"/>
                <a:sym typeface="Source Sans Pro"/>
              </a:rPr>
              <a:t>ImageNet</a:t>
            </a: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 </a:t>
            </a:r>
            <a:r>
              <a:rPr kumimoji="0" lang="en-US" sz="2200" b="0" i="0" u="none" strike="noStrike" kern="0" cap="none" spc="0" normalizeH="0" baseline="0" noProof="0" dirty="0" err="1" smtClean="0">
                <a:ln>
                  <a:noFill/>
                </a:ln>
                <a:solidFill>
                  <a:schemeClr val="dk2"/>
                </a:solidFill>
                <a:effectLst/>
                <a:uLnTx/>
                <a:uFillTx/>
                <a:latin typeface="Source Sans Pro"/>
                <a:ea typeface="Source Sans Pro"/>
                <a:cs typeface="Source Sans Pro"/>
                <a:sym typeface="Source Sans Pro"/>
              </a:rPr>
              <a:t>AlexNet</a:t>
            </a:r>
            <a:endPar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endParaRP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 2014: GANs </a:t>
            </a:r>
          </a:p>
          <a:p>
            <a:pPr marL="457200" marR="0" lvl="0" indent="-342900" defTabSz="914400" rtl="0" eaLnBrk="1" fontAlgn="auto" latinLnBrk="0" hangingPunct="1">
              <a:lnSpc>
                <a:spcPct val="100000"/>
              </a:lnSpc>
              <a:spcBef>
                <a:spcPts val="0"/>
              </a:spcBef>
              <a:spcAft>
                <a:spcPts val="0"/>
              </a:spcAft>
              <a:buClr>
                <a:schemeClr val="dk2"/>
              </a:buClr>
              <a:buSzPts val="2200"/>
              <a:buFont typeface="Arial" pitchFamily="34" charset="0"/>
              <a:buChar char="•"/>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2016-17: </a:t>
            </a:r>
            <a:r>
              <a:rPr kumimoji="0" lang="en-US" sz="2200" b="0" i="0" u="none" strike="noStrike" kern="0" cap="none" spc="0" normalizeH="0" baseline="0" noProof="0" dirty="0" err="1" smtClean="0">
                <a:ln>
                  <a:noFill/>
                </a:ln>
                <a:solidFill>
                  <a:schemeClr val="dk2"/>
                </a:solidFill>
                <a:effectLst/>
                <a:uLnTx/>
                <a:uFillTx/>
                <a:latin typeface="Source Sans Pro"/>
                <a:ea typeface="Source Sans Pro"/>
                <a:cs typeface="Source Sans Pro"/>
                <a:sym typeface="Source Sans Pro"/>
              </a:rPr>
              <a:t>AlphaGo</a:t>
            </a: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a:t>
            </a:r>
            <a:r>
              <a:rPr kumimoji="0" lang="en-US" sz="2200" b="0" i="0" u="none" strike="noStrike" kern="0" cap="none" spc="0" normalizeH="0" baseline="0" noProof="0" dirty="0" err="1" smtClean="0">
                <a:ln>
                  <a:noFill/>
                </a:ln>
                <a:solidFill>
                  <a:schemeClr val="dk2"/>
                </a:solidFill>
                <a:effectLst/>
                <a:uLnTx/>
                <a:uFillTx/>
                <a:latin typeface="Source Sans Pro"/>
                <a:ea typeface="Source Sans Pro"/>
                <a:cs typeface="Source Sans Pro"/>
                <a:sym typeface="Source Sans Pro"/>
              </a:rPr>
              <a:t>AlphaZero</a:t>
            </a: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a:t>
            </a:r>
          </a:p>
          <a:p>
            <a:pPr marL="457200" marR="0" lvl="0" indent="-342900" defTabSz="914400" rtl="0" eaLnBrk="1" fontAlgn="auto" latinLnBrk="0" hangingPunct="1">
              <a:lnSpc>
                <a:spcPct val="100000"/>
              </a:lnSpc>
              <a:spcBef>
                <a:spcPts val="0"/>
              </a:spcBef>
              <a:spcAft>
                <a:spcPts val="0"/>
              </a:spcAft>
              <a:buClr>
                <a:schemeClr val="dk2"/>
              </a:buClr>
              <a:buSzPts val="2200"/>
              <a:buFont typeface="Source Sans Pro"/>
              <a:buNone/>
              <a:tabLst/>
              <a:defRPr/>
            </a:pPr>
            <a:r>
              <a:rPr kumimoji="0" lang="en-US" sz="2200" b="0" i="0" u="none" strike="noStrike" kern="0" cap="none" spc="0" normalizeH="0" baseline="0" noProof="0" dirty="0" smtClean="0">
                <a:ln>
                  <a:noFill/>
                </a:ln>
                <a:solidFill>
                  <a:schemeClr val="dk2"/>
                </a:solidFill>
                <a:effectLst/>
                <a:uLnTx/>
                <a:uFillTx/>
                <a:latin typeface="Source Sans Pro"/>
                <a:ea typeface="Source Sans Pro"/>
                <a:cs typeface="Source Sans Pro"/>
                <a:sym typeface="Source Sans Pro"/>
              </a:rPr>
              <a:t>• 2017: 2017-19: Transformers </a:t>
            </a:r>
            <a:endParaRPr kumimoji="0" lang="en-US" sz="2200" b="0" i="0" u="none" strike="noStrike" kern="0" cap="none" spc="0" normalizeH="0" baseline="0" noProof="0" dirty="0">
              <a:ln>
                <a:noFill/>
              </a:ln>
              <a:solidFill>
                <a:schemeClr val="dk2"/>
              </a:solidFill>
              <a:effectLst/>
              <a:uLnTx/>
              <a:uFillTx/>
              <a:latin typeface="Source Sans Pro"/>
              <a:ea typeface="Source Sans Pro"/>
              <a:cs typeface="Source Sans Pro"/>
              <a:sym typeface="Source Sans Pro"/>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6"/>
          <p:cNvSpPr txBox="1">
            <a:spLocks noGrp="1"/>
          </p:cNvSpPr>
          <p:nvPr>
            <p:ph type="title"/>
          </p:nvPr>
        </p:nvSpPr>
        <p:spPr>
          <a:xfrm>
            <a:off x="3781075" y="1635450"/>
            <a:ext cx="1714500" cy="97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02</a:t>
            </a:r>
            <a:endParaRPr dirty="0"/>
          </a:p>
        </p:txBody>
      </p:sp>
      <p:sp>
        <p:nvSpPr>
          <p:cNvPr id="223" name="Google Shape;223;p36"/>
          <p:cNvSpPr txBox="1">
            <a:spLocks noGrp="1"/>
          </p:cNvSpPr>
          <p:nvPr>
            <p:ph type="title" idx="2"/>
          </p:nvPr>
        </p:nvSpPr>
        <p:spPr>
          <a:xfrm>
            <a:off x="2264473" y="2879590"/>
            <a:ext cx="4457700" cy="609600"/>
          </a:xfrm>
          <a:prstGeom prst="rect">
            <a:avLst/>
          </a:prstGeom>
        </p:spPr>
        <p:txBody>
          <a:bodyPr spcFirstLastPara="1" wrap="square" lIns="91425" tIns="91425" rIns="83775" bIns="91425" anchor="t" anchorCtr="0">
            <a:noAutofit/>
          </a:bodyPr>
          <a:lstStyle/>
          <a:p>
            <a:pPr lvl="0">
              <a:spcAft>
                <a:spcPts val="1600"/>
              </a:spcAft>
            </a:pPr>
            <a:r>
              <a:rPr lang="en-US" dirty="0"/>
              <a:t>WHAT IS PERSPETRON</a:t>
            </a:r>
            <a:endParaRPr lang="en-US" dirty="0"/>
          </a:p>
        </p:txBody>
      </p:sp>
      <p:sp>
        <p:nvSpPr>
          <p:cNvPr id="224" name="Google Shape;224;p36"/>
          <p:cNvSpPr txBox="1">
            <a:spLocks noGrp="1"/>
          </p:cNvSpPr>
          <p:nvPr>
            <p:ph type="subTitle" idx="1"/>
          </p:nvPr>
        </p:nvSpPr>
        <p:spPr>
          <a:xfrm>
            <a:off x="2201410" y="2391404"/>
            <a:ext cx="4457700" cy="456000"/>
          </a:xfrm>
          <a:prstGeom prst="rect">
            <a:avLst/>
          </a:prstGeom>
        </p:spPr>
        <p:txBody>
          <a:bodyPr spcFirstLastPara="1" wrap="square" lIns="91425" tIns="91425" rIns="91425" bIns="91425" anchor="t" anchorCtr="0">
            <a:noAutofit/>
          </a:bodyPr>
          <a:lstStyle/>
          <a:p>
            <a:pPr marL="0" lvl="0" indent="0">
              <a:spcAft>
                <a:spcPts val="1600"/>
              </a:spcAft>
            </a:pPr>
            <a:r>
              <a:rPr lang="en-US" b="1" dirty="0" smtClean="0"/>
              <a:t>DEEP LEARNING</a:t>
            </a:r>
            <a:endParaRPr dirty="0"/>
          </a:p>
        </p:txBody>
      </p:sp>
      <p:pic>
        <p:nvPicPr>
          <p:cNvPr id="5" name="صورة 4">
            <a:extLst>
              <a:ext uri="{FF2B5EF4-FFF2-40B4-BE49-F238E27FC236}">
                <a16:creationId xmlns="" xmlns:a16="http://schemas.microsoft.com/office/drawing/2014/main" id="{DF884EA7-3A0D-4DCF-AAD7-507C402E0BA8}"/>
              </a:ext>
            </a:extLst>
          </p:cNvPr>
          <p:cNvPicPr>
            <a:picLocks noChangeAspect="1"/>
          </p:cNvPicPr>
          <p:nvPr/>
        </p:nvPicPr>
        <p:blipFill>
          <a:blip r:embed="rId3"/>
          <a:stretch>
            <a:fillRect/>
          </a:stretch>
        </p:blipFill>
        <p:spPr>
          <a:xfrm>
            <a:off x="81183" y="4653125"/>
            <a:ext cx="1923292" cy="423673"/>
          </a:xfrm>
          <a:prstGeom prst="rect">
            <a:avLst/>
          </a:prstGeom>
        </p:spPr>
      </p:pic>
    </p:spTree>
    <p:extLst>
      <p:ext uri="{BB962C8B-B14F-4D97-AF65-F5344CB8AC3E}">
        <p14:creationId xmlns:p14="http://schemas.microsoft.com/office/powerpoint/2010/main" val="4061794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429279" y="445025"/>
            <a:ext cx="8520600" cy="572700"/>
          </a:xfrm>
          <a:prstGeom prst="rect">
            <a:avLst/>
          </a:prstGeom>
          <a:noFill/>
          <a:ln>
            <a:noFill/>
          </a:ln>
        </p:spPr>
        <p:txBody>
          <a:bodyPr spcFirstLastPara="1" wrap="square" lIns="91425" tIns="91425" rIns="91425" bIns="91425" anchor="t" anchorCtr="0">
            <a:normAutofit fontScale="97500"/>
          </a:bodyPr>
          <a:lstStyle/>
          <a:p>
            <a:pPr marL="0" marR="0" lvl="0" indent="0" algn="ctr" defTabSz="914400" rtl="0" eaLnBrk="1" fontAlgn="auto" latinLnBrk="0" hangingPunct="1">
              <a:lnSpc>
                <a:spcPct val="100000"/>
              </a:lnSpc>
              <a:spcBef>
                <a:spcPts val="0"/>
              </a:spcBef>
              <a:spcAft>
                <a:spcPts val="0"/>
              </a:spcAft>
              <a:buClr>
                <a:schemeClr val="accent1"/>
              </a:buClr>
              <a:buSzPts val="1800"/>
              <a:buFont typeface="Reem Kufi"/>
              <a:buNone/>
              <a:tabLst/>
              <a:defRPr/>
            </a:pPr>
            <a:r>
              <a:rPr kumimoji="0" lang="en-US" sz="1800" b="0" i="0" u="none" strike="noStrike" kern="0" cap="none" spc="0" normalizeH="0" baseline="0" noProof="0" dirty="0" smtClean="0">
                <a:ln>
                  <a:noFill/>
                </a:ln>
                <a:solidFill>
                  <a:schemeClr val="accent1"/>
                </a:solidFill>
                <a:effectLst/>
                <a:uLnTx/>
                <a:uFillTx/>
                <a:latin typeface="Reem Kufi"/>
                <a:ea typeface="Reem Kufi"/>
                <a:cs typeface="Reem Kufi"/>
                <a:sym typeface="Reem Kufi"/>
              </a:rPr>
              <a:t>What is </a:t>
            </a:r>
            <a:r>
              <a:rPr kumimoji="0" lang="en-US" sz="1800" b="0" i="0" u="none" strike="noStrike" kern="0" cap="none" spc="0" normalizeH="0" baseline="0" noProof="0" dirty="0" err="1" smtClean="0">
                <a:ln>
                  <a:noFill/>
                </a:ln>
                <a:solidFill>
                  <a:schemeClr val="accent1"/>
                </a:solidFill>
                <a:effectLst/>
                <a:uLnTx/>
                <a:uFillTx/>
                <a:latin typeface="Reem Kufi"/>
                <a:ea typeface="Reem Kufi"/>
                <a:cs typeface="Reem Kufi"/>
                <a:sym typeface="Reem Kufi"/>
              </a:rPr>
              <a:t>Perceptron</a:t>
            </a:r>
            <a:r>
              <a:rPr kumimoji="0" lang="en-US" sz="1800" b="0" i="0" u="none" strike="noStrike" kern="0" cap="none" spc="0" normalizeH="0" baseline="0" noProof="0" dirty="0" smtClean="0">
                <a:ln>
                  <a:noFill/>
                </a:ln>
                <a:solidFill>
                  <a:schemeClr val="accent1"/>
                </a:solidFill>
                <a:effectLst/>
                <a:uLnTx/>
                <a:uFillTx/>
                <a:latin typeface="Reem Kufi"/>
                <a:ea typeface="Reem Kufi"/>
                <a:cs typeface="Reem Kufi"/>
                <a:sym typeface="Reem Kufi"/>
              </a:rPr>
              <a:t> ? And How does it Work?</a:t>
            </a:r>
            <a:endParaRPr kumimoji="0" lang="en-US" sz="1800" b="0" i="0" u="none" strike="noStrike" kern="0" cap="none" spc="0" normalizeH="0" baseline="0" noProof="0" dirty="0">
              <a:ln>
                <a:noFill/>
              </a:ln>
              <a:solidFill>
                <a:schemeClr val="accent1"/>
              </a:solidFill>
              <a:effectLst/>
              <a:uLnTx/>
              <a:uFillTx/>
              <a:latin typeface="Reem Kufi"/>
              <a:ea typeface="Reem Kufi"/>
              <a:cs typeface="Reem Kufi"/>
              <a:sym typeface="Reem Kufi"/>
            </a:endParaRPr>
          </a:p>
        </p:txBody>
      </p:sp>
      <p:pic>
        <p:nvPicPr>
          <p:cNvPr id="7" name="Picture 2" descr="E:\courses folders\GSC\course3-DL\neuron.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387" y="1075339"/>
            <a:ext cx="7620000" cy="3571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8194009"/>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Meeting by Slidesgo">
  <a:themeElements>
    <a:clrScheme name="Simple Light">
      <a:dk1>
        <a:srgbClr val="000000"/>
      </a:dk1>
      <a:lt1>
        <a:srgbClr val="FFFFFF"/>
      </a:lt1>
      <a:dk2>
        <a:srgbClr val="637B7F"/>
      </a:dk2>
      <a:lt2>
        <a:srgbClr val="EBB55A"/>
      </a:lt2>
      <a:accent1>
        <a:srgbClr val="D84E2E"/>
      </a:accent1>
      <a:accent2>
        <a:srgbClr val="637B7F"/>
      </a:accent2>
      <a:accent3>
        <a:srgbClr val="EBB55A"/>
      </a:accent3>
      <a:accent4>
        <a:srgbClr val="D84E2E"/>
      </a:accent4>
      <a:accent5>
        <a:srgbClr val="637B7F"/>
      </a:accent5>
      <a:accent6>
        <a:srgbClr val="EBB55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623</TotalTime>
  <Words>1167</Words>
  <Application>Microsoft Office PowerPoint</Application>
  <PresentationFormat>On-screen Show (16:9)</PresentationFormat>
  <Paragraphs>116</Paragraphs>
  <Slides>35</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Source Sans Pro</vt:lpstr>
      <vt:lpstr>Wingdings</vt:lpstr>
      <vt:lpstr>Reem Kufi</vt:lpstr>
      <vt:lpstr>Simple Meeting by Slidesgo</vt:lpstr>
      <vt:lpstr>Course  3  Deep Learning</vt:lpstr>
      <vt:lpstr>AGENDA DL</vt:lpstr>
      <vt:lpstr>01</vt:lpstr>
      <vt:lpstr>PowerPoint Presentation</vt:lpstr>
      <vt:lpstr>PowerPoint Presentation</vt:lpstr>
      <vt:lpstr>PowerPoint Presentation</vt:lpstr>
      <vt:lpstr>PowerPoint Presentation</vt:lpstr>
      <vt:lpstr>02</vt:lpstr>
      <vt:lpstr>PowerPoint Presentation</vt:lpstr>
      <vt:lpstr>PowerPoint Presentation</vt:lpstr>
      <vt:lpstr>PowerPoint Presentation</vt:lpstr>
      <vt:lpstr>03</vt:lpstr>
      <vt:lpstr>PowerPoint Presentation</vt:lpstr>
      <vt:lpstr>PowerPoint Presentation</vt:lpstr>
      <vt:lpstr>PowerPoint Presentation</vt:lpstr>
      <vt:lpstr>PowerPoint Presentation</vt:lpstr>
      <vt:lpstr>PowerPoint Presentation</vt:lpstr>
      <vt:lpstr>Explain the different Hyper parameters related to Network and Training.</vt:lpstr>
      <vt:lpstr>What is the significance of a Cost/Loss function?</vt:lpstr>
      <vt:lpstr>PowerPoint Presentation</vt:lpstr>
      <vt:lpstr>04</vt:lpstr>
      <vt:lpstr>types of machine learning</vt:lpstr>
      <vt:lpstr>PowerPoint Presentation</vt:lpstr>
      <vt:lpstr>PowerPoint Presentation</vt:lpstr>
      <vt:lpstr>PowerPoint Presentation</vt:lpstr>
      <vt:lpstr>PowerPoint Presentation</vt:lpstr>
      <vt:lpstr>As the brain learns by trial and activates new neurons by learning from the experience, even in deep learning architectures, the extraction stages or layers are changed based on the information received at the input. </vt:lpstr>
      <vt:lpstr>Open Source Deep Learning Libraries and Platforms</vt:lpstr>
      <vt:lpstr>There are two main reasons it has only recently become useful:</vt:lpstr>
      <vt:lpstr>Examples of Deep Learning (DL) at work listed below as:</vt:lpstr>
      <vt:lpstr>Limitations of Deep Learning</vt:lpstr>
      <vt:lpstr>PowerPoint Presentation</vt:lpstr>
      <vt:lpstr>Usefull Links</vt:lpstr>
      <vt:lpstr>PARCTICE</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SIMPLE MEETING</dc:title>
  <dc:creator>Mohamed</dc:creator>
  <cp:lastModifiedBy>shady</cp:lastModifiedBy>
  <cp:revision>43</cp:revision>
  <dcterms:modified xsi:type="dcterms:W3CDTF">2021-01-23T17:12:53Z</dcterms:modified>
</cp:coreProperties>
</file>